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326" r:id="rId6"/>
    <p:sldId id="327" r:id="rId7"/>
    <p:sldId id="351" r:id="rId8"/>
    <p:sldId id="329" r:id="rId9"/>
    <p:sldId id="330" r:id="rId10"/>
    <p:sldId id="325" r:id="rId11"/>
    <p:sldId id="262" r:id="rId12"/>
    <p:sldId id="337" r:id="rId13"/>
    <p:sldId id="338" r:id="rId14"/>
    <p:sldId id="339" r:id="rId15"/>
    <p:sldId id="340" r:id="rId16"/>
    <p:sldId id="341" r:id="rId17"/>
    <p:sldId id="342" r:id="rId18"/>
    <p:sldId id="263" r:id="rId19"/>
    <p:sldId id="261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75" r:id="rId42"/>
    <p:sldId id="287" r:id="rId43"/>
    <p:sldId id="288" r:id="rId44"/>
    <p:sldId id="276" r:id="rId45"/>
    <p:sldId id="291" r:id="rId46"/>
    <p:sldId id="292" r:id="rId47"/>
    <p:sldId id="293" r:id="rId48"/>
    <p:sldId id="349" r:id="rId49"/>
    <p:sldId id="350" r:id="rId50"/>
    <p:sldId id="298" r:id="rId51"/>
    <p:sldId id="294" r:id="rId52"/>
    <p:sldId id="301" r:id="rId53"/>
    <p:sldId id="300" r:id="rId54"/>
    <p:sldId id="302" r:id="rId55"/>
    <p:sldId id="303" r:id="rId56"/>
    <p:sldId id="304" r:id="rId57"/>
    <p:sldId id="305" r:id="rId58"/>
    <p:sldId id="343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295" r:id="rId67"/>
    <p:sldId id="317" r:id="rId68"/>
    <p:sldId id="352" r:id="rId69"/>
    <p:sldId id="318" r:id="rId70"/>
    <p:sldId id="314" r:id="rId71"/>
    <p:sldId id="315" r:id="rId72"/>
    <p:sldId id="316" r:id="rId73"/>
    <p:sldId id="319" r:id="rId74"/>
    <p:sldId id="344" r:id="rId75"/>
    <p:sldId id="320" r:id="rId76"/>
    <p:sldId id="321" r:id="rId77"/>
    <p:sldId id="322" r:id="rId78"/>
    <p:sldId id="323" r:id="rId79"/>
    <p:sldId id="324" r:id="rId80"/>
    <p:sldId id="345" r:id="rId81"/>
    <p:sldId id="346" r:id="rId82"/>
    <p:sldId id="296" r:id="rId83"/>
    <p:sldId id="347" r:id="rId84"/>
    <p:sldId id="297" r:id="rId85"/>
    <p:sldId id="34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3" autoAdjust="0"/>
    <p:restoredTop sz="94533" autoAdjust="0"/>
  </p:normalViewPr>
  <p:slideViewPr>
    <p:cSldViewPr snapToGrid="0">
      <p:cViewPr varScale="1">
        <p:scale>
          <a:sx n="70" d="100"/>
          <a:sy n="70" d="100"/>
        </p:scale>
        <p:origin x="9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48BBB5-F7CD-483C-B37B-3A5FC57614B3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F5FF9FD8-F1C2-4EEB-B23A-AA110D654A9B}">
      <dgm:prSet phldrT="[Text]" custT="1"/>
      <dgm:spPr/>
      <dgm:t>
        <a:bodyPr/>
        <a:lstStyle/>
        <a:p>
          <a:r>
            <a:rPr lang="en-US" sz="3200" b="0" u="none" dirty="0" smtClean="0">
              <a:latin typeface="Segoe UI" panose="020B0502040204020203" pitchFamily="34" charset="0"/>
              <a:cs typeface="Segoe UI" panose="020B0502040204020203" pitchFamily="34" charset="0"/>
            </a:rPr>
            <a:t>In scope</a:t>
          </a:r>
          <a:endParaRPr lang="vi-VN" sz="3200" b="0" u="none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454D1E2-9257-4D20-8FA1-C78D07A95E13}" type="parTrans" cxnId="{F0323CA6-FFF0-4ED9-91A8-5584F0CAE615}">
      <dgm:prSet/>
      <dgm:spPr/>
      <dgm:t>
        <a:bodyPr/>
        <a:lstStyle/>
        <a:p>
          <a:endParaRPr lang="vi-VN"/>
        </a:p>
      </dgm:t>
    </dgm:pt>
    <dgm:pt modelId="{F32FF2D1-1F1B-47DC-8FF2-6FA83B66F6E3}" type="sibTrans" cxnId="{F0323CA6-FFF0-4ED9-91A8-5584F0CAE615}">
      <dgm:prSet/>
      <dgm:spPr/>
      <dgm:t>
        <a:bodyPr/>
        <a:lstStyle/>
        <a:p>
          <a:endParaRPr lang="vi-VN"/>
        </a:p>
      </dgm:t>
    </dgm:pt>
    <dgm:pt modelId="{3365C717-BF67-4A2B-9C44-F93981AFC0FD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Trendy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01517A8-0DE1-42F6-A2CC-AB88C35AE02F}" type="parTrans" cxnId="{E4C0C995-D6F6-4A9B-867B-8B83A3651967}">
      <dgm:prSet/>
      <dgm:spPr/>
      <dgm:t>
        <a:bodyPr/>
        <a:lstStyle/>
        <a:p>
          <a:endParaRPr lang="vi-VN"/>
        </a:p>
      </dgm:t>
    </dgm:pt>
    <dgm:pt modelId="{D5D489E8-1646-46BF-A7CC-8A606C0A974B}" type="sibTrans" cxnId="{E4C0C995-D6F6-4A9B-867B-8B83A3651967}">
      <dgm:prSet/>
      <dgm:spPr/>
      <dgm:t>
        <a:bodyPr/>
        <a:lstStyle/>
        <a:p>
          <a:endParaRPr lang="vi-VN"/>
        </a:p>
      </dgm:t>
    </dgm:pt>
    <dgm:pt modelId="{4EAD22ED-5156-4C26-8FC1-A93A47C5B614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Around Here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82EA7DF-6D61-4613-BA0F-B787CF77EC84}" type="parTrans" cxnId="{B925DF8D-1226-4A86-A8D2-B4D1F42A17C4}">
      <dgm:prSet/>
      <dgm:spPr/>
      <dgm:t>
        <a:bodyPr/>
        <a:lstStyle/>
        <a:p>
          <a:endParaRPr lang="vi-VN"/>
        </a:p>
      </dgm:t>
    </dgm:pt>
    <dgm:pt modelId="{940B398C-91B8-4597-9353-93EB2F6B4A8C}" type="sibTrans" cxnId="{B925DF8D-1226-4A86-A8D2-B4D1F42A17C4}">
      <dgm:prSet/>
      <dgm:spPr/>
      <dgm:t>
        <a:bodyPr/>
        <a:lstStyle/>
        <a:p>
          <a:endParaRPr lang="vi-VN"/>
        </a:p>
      </dgm:t>
    </dgm:pt>
    <dgm:pt modelId="{DF167DFB-1EAC-4267-9F7E-770B35190854}">
      <dgm:prSet phldrT="[Text]" custT="1"/>
      <dgm:spPr/>
      <dgm:t>
        <a:bodyPr/>
        <a:lstStyle/>
        <a:p>
          <a:r>
            <a:rPr lang="en-US" sz="3200" b="0" u="none" dirty="0" smtClean="0">
              <a:effectLst/>
              <a:latin typeface="Segoe UI" panose="020B0502040204020203" pitchFamily="34" charset="0"/>
              <a:cs typeface="Segoe UI" panose="020B0502040204020203" pitchFamily="34" charset="0"/>
            </a:rPr>
            <a:t>Out Scope</a:t>
          </a:r>
          <a:endParaRPr lang="vi-VN" sz="3200" b="0" u="none" dirty="0">
            <a:effectLst/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1F77585-3FF4-4CE1-BC64-CF8DDCA6A570}" type="parTrans" cxnId="{B20CF22D-0B72-471F-B275-110A2C4710AD}">
      <dgm:prSet/>
      <dgm:spPr/>
      <dgm:t>
        <a:bodyPr/>
        <a:lstStyle/>
        <a:p>
          <a:endParaRPr lang="vi-VN"/>
        </a:p>
      </dgm:t>
    </dgm:pt>
    <dgm:pt modelId="{F6305E9D-5C6B-4F51-B281-CCEB649A62BA}" type="sibTrans" cxnId="{B20CF22D-0B72-471F-B275-110A2C4710AD}">
      <dgm:prSet/>
      <dgm:spPr/>
      <dgm:t>
        <a:bodyPr/>
        <a:lstStyle/>
        <a:p>
          <a:endParaRPr lang="vi-VN"/>
        </a:p>
      </dgm:t>
    </dgm:pt>
    <dgm:pt modelId="{77EFD341-C50C-4D91-A21B-DABC95269E5D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Instant Messages</a:t>
          </a:r>
          <a:endParaRPr lang="vi-VN" sz="2600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4E9ADC6-03AD-4822-B8F9-760AD14C0633}" type="parTrans" cxnId="{F1D29201-6B5C-441F-A757-7E8280748D40}">
      <dgm:prSet/>
      <dgm:spPr/>
      <dgm:t>
        <a:bodyPr/>
        <a:lstStyle/>
        <a:p>
          <a:endParaRPr lang="vi-VN"/>
        </a:p>
      </dgm:t>
    </dgm:pt>
    <dgm:pt modelId="{D28694BA-730C-46BA-8690-CCB850C0C81E}" type="sibTrans" cxnId="{F1D29201-6B5C-441F-A757-7E8280748D40}">
      <dgm:prSet/>
      <dgm:spPr/>
      <dgm:t>
        <a:bodyPr/>
        <a:lstStyle/>
        <a:p>
          <a:endParaRPr lang="vi-VN"/>
        </a:p>
      </dgm:t>
    </dgm:pt>
    <dgm:pt modelId="{701DC3F2-268D-487A-A44C-6558A3781614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Videos Upload</a:t>
          </a:r>
          <a:endParaRPr lang="vi-VN" sz="2600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7CF2E05-14C1-41E0-9400-3AE540AFA730}" type="parTrans" cxnId="{9AF4E838-932F-49C1-8AB8-8B8FCF38F7E5}">
      <dgm:prSet/>
      <dgm:spPr/>
      <dgm:t>
        <a:bodyPr/>
        <a:lstStyle/>
        <a:p>
          <a:endParaRPr lang="vi-VN"/>
        </a:p>
      </dgm:t>
    </dgm:pt>
    <dgm:pt modelId="{FFC5B837-3643-45D1-9934-ED54060935E2}" type="sibTrans" cxnId="{9AF4E838-932F-49C1-8AB8-8B8FCF38F7E5}">
      <dgm:prSet/>
      <dgm:spPr/>
      <dgm:t>
        <a:bodyPr/>
        <a:lstStyle/>
        <a:p>
          <a:endParaRPr lang="vi-VN"/>
        </a:p>
      </dgm:t>
    </dgm:pt>
    <dgm:pt modelId="{6AD90820-E4DA-44B3-878F-D1AFCDF54AF0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User Page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7F7750-CC11-48F3-9BEA-D3AEC0DCE46E}" type="parTrans" cxnId="{77E22E48-ECC7-4674-B2D9-50ABB2728992}">
      <dgm:prSet/>
      <dgm:spPr/>
      <dgm:t>
        <a:bodyPr/>
        <a:lstStyle/>
        <a:p>
          <a:endParaRPr lang="vi-VN"/>
        </a:p>
      </dgm:t>
    </dgm:pt>
    <dgm:pt modelId="{F920F8C0-C6B9-4129-BB30-6B3F7E747BB2}" type="sibTrans" cxnId="{77E22E48-ECC7-4674-B2D9-50ABB2728992}">
      <dgm:prSet/>
      <dgm:spPr/>
      <dgm:t>
        <a:bodyPr/>
        <a:lstStyle/>
        <a:p>
          <a:endParaRPr lang="vi-VN"/>
        </a:p>
      </dgm:t>
    </dgm:pt>
    <dgm:pt modelId="{54ABDDD2-65CB-4A36-B2E5-7ECEEEA9A2DF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 Page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3FF3803-0E00-478C-BA68-6C858CC8C03E}" type="parTrans" cxnId="{CCD96CB9-EC0C-4D6E-909B-61E669E4399B}">
      <dgm:prSet/>
      <dgm:spPr/>
      <dgm:t>
        <a:bodyPr/>
        <a:lstStyle/>
        <a:p>
          <a:endParaRPr lang="vi-VN"/>
        </a:p>
      </dgm:t>
    </dgm:pt>
    <dgm:pt modelId="{EEB2FA95-384A-473B-85B9-1EA71648C784}" type="sibTrans" cxnId="{CCD96CB9-EC0C-4D6E-909B-61E669E4399B}">
      <dgm:prSet/>
      <dgm:spPr/>
      <dgm:t>
        <a:bodyPr/>
        <a:lstStyle/>
        <a:p>
          <a:endParaRPr lang="vi-VN"/>
        </a:p>
      </dgm:t>
    </dgm:pt>
    <dgm:pt modelId="{B871BFE3-C3B8-485F-8D00-6BC3CFB71E74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Admin Page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DF83AB8-635C-4D9A-88F1-7B095837E044}" type="parTrans" cxnId="{BC1F696B-91F3-44B9-A9BE-9672C95B97A1}">
      <dgm:prSet/>
      <dgm:spPr/>
      <dgm:t>
        <a:bodyPr/>
        <a:lstStyle/>
        <a:p>
          <a:endParaRPr lang="vi-VN"/>
        </a:p>
      </dgm:t>
    </dgm:pt>
    <dgm:pt modelId="{43672931-88AD-4FFE-9126-3B9950A35C1D}" type="sibTrans" cxnId="{BC1F696B-91F3-44B9-A9BE-9672C95B97A1}">
      <dgm:prSet/>
      <dgm:spPr/>
      <dgm:t>
        <a:bodyPr/>
        <a:lstStyle/>
        <a:p>
          <a:endParaRPr lang="vi-VN"/>
        </a:p>
      </dgm:t>
    </dgm:pt>
    <dgm:pt modelId="{D92D820B-73E6-45BD-97AA-3E21B9C7E769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Notification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6DEBE57-A94D-4D77-AE6B-48BD3D4AD733}" type="parTrans" cxnId="{DDC2073D-0652-429B-B3C7-58AFF5889E6C}">
      <dgm:prSet/>
      <dgm:spPr/>
      <dgm:t>
        <a:bodyPr/>
        <a:lstStyle/>
        <a:p>
          <a:endParaRPr lang="vi-VN"/>
        </a:p>
      </dgm:t>
    </dgm:pt>
    <dgm:pt modelId="{2E621CDE-C08B-4930-A448-964DE3F9B632}" type="sibTrans" cxnId="{DDC2073D-0652-429B-B3C7-58AFF5889E6C}">
      <dgm:prSet/>
      <dgm:spPr/>
      <dgm:t>
        <a:bodyPr/>
        <a:lstStyle/>
        <a:p>
          <a:endParaRPr lang="vi-VN"/>
        </a:p>
      </dgm:t>
    </dgm:pt>
    <dgm:pt modelId="{E36D50A8-267E-42FF-A9F9-7F961F1A20B9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Suggestion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378A5B9-16BD-4EEA-B46B-899AD700EFB8}" type="parTrans" cxnId="{D554E83A-4462-4893-9F3F-4845DF579D89}">
      <dgm:prSet/>
      <dgm:spPr/>
      <dgm:t>
        <a:bodyPr/>
        <a:lstStyle/>
        <a:p>
          <a:endParaRPr lang="vi-VN"/>
        </a:p>
      </dgm:t>
    </dgm:pt>
    <dgm:pt modelId="{53D2109B-FBC5-4652-A1EF-C2566047AB96}" type="sibTrans" cxnId="{D554E83A-4462-4893-9F3F-4845DF579D89}">
      <dgm:prSet/>
      <dgm:spPr/>
      <dgm:t>
        <a:bodyPr/>
        <a:lstStyle/>
        <a:p>
          <a:endParaRPr lang="vi-VN"/>
        </a:p>
      </dgm:t>
    </dgm:pt>
    <dgm:pt modelId="{01220014-47BA-4F4E-87F1-268D7A611430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Follow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F4A2648-91FA-49E1-92FA-E821DE1CC248}" type="parTrans" cxnId="{BC818F58-3103-4E9A-A370-01BC03E0B799}">
      <dgm:prSet/>
      <dgm:spPr/>
      <dgm:t>
        <a:bodyPr/>
        <a:lstStyle/>
        <a:p>
          <a:endParaRPr lang="vi-VN"/>
        </a:p>
      </dgm:t>
    </dgm:pt>
    <dgm:pt modelId="{74BCF3BB-145A-42E8-AE1C-0373B476F983}" type="sibTrans" cxnId="{BC818F58-3103-4E9A-A370-01BC03E0B799}">
      <dgm:prSet/>
      <dgm:spPr/>
      <dgm:t>
        <a:bodyPr/>
        <a:lstStyle/>
        <a:p>
          <a:endParaRPr lang="vi-VN"/>
        </a:p>
      </dgm:t>
    </dgm:pt>
    <dgm:pt modelId="{F5BBCDD7-74C8-4902-9618-B84424879D75}">
      <dgm:prSet phldrT="[Text]"/>
      <dgm:spPr/>
      <dgm:t>
        <a:bodyPr/>
        <a:lstStyle/>
        <a:p>
          <a:pPr>
            <a:spcBef>
              <a:spcPts val="600"/>
            </a:spcBef>
          </a:pPr>
          <a:r>
            <a:rPr lang="en-US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Favorite</a:t>
          </a:r>
          <a:endParaRPr lang="vi-VN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EC0DE9-B1E0-486C-A32C-2F3EA76463F7}" type="parTrans" cxnId="{955178DF-CCB1-4811-B6C1-141514C0ABEB}">
      <dgm:prSet/>
      <dgm:spPr/>
      <dgm:t>
        <a:bodyPr/>
        <a:lstStyle/>
        <a:p>
          <a:endParaRPr lang="vi-VN"/>
        </a:p>
      </dgm:t>
    </dgm:pt>
    <dgm:pt modelId="{8B949AA9-8672-4CEB-9F2D-FA571E41D8F2}" type="sibTrans" cxnId="{955178DF-CCB1-4811-B6C1-141514C0ABEB}">
      <dgm:prSet/>
      <dgm:spPr/>
      <dgm:t>
        <a:bodyPr/>
        <a:lstStyle/>
        <a:p>
          <a:endParaRPr lang="vi-VN"/>
        </a:p>
      </dgm:t>
    </dgm:pt>
    <dgm:pt modelId="{A352728E-669D-43F6-B9A8-65A6FB6EC6AC}">
      <dgm:prSet phldrT="[Text]" custT="1"/>
      <dgm:spPr/>
      <dgm:t>
        <a:bodyPr/>
        <a:lstStyle/>
        <a:p>
          <a:r>
            <a:rPr lang="en-US" sz="2600" dirty="0" smtClean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rPr>
            <a:t>Mobile Support</a:t>
          </a:r>
          <a:endParaRPr lang="vi-VN" sz="2600" dirty="0">
            <a:solidFill>
              <a:schemeClr val="accent5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67C7F83-7299-4369-9D91-993061C99A59}" type="parTrans" cxnId="{4A60F750-8EF0-4ABB-A18E-9ED7ACCC49A4}">
      <dgm:prSet/>
      <dgm:spPr/>
      <dgm:t>
        <a:bodyPr/>
        <a:lstStyle/>
        <a:p>
          <a:endParaRPr lang="en-US"/>
        </a:p>
      </dgm:t>
    </dgm:pt>
    <dgm:pt modelId="{DECE66B2-26B7-4DF1-A224-102CEAC84F47}" type="sibTrans" cxnId="{4A60F750-8EF0-4ABB-A18E-9ED7ACCC49A4}">
      <dgm:prSet/>
      <dgm:spPr/>
      <dgm:t>
        <a:bodyPr/>
        <a:lstStyle/>
        <a:p>
          <a:endParaRPr lang="en-US"/>
        </a:p>
      </dgm:t>
    </dgm:pt>
    <dgm:pt modelId="{93E6B6F2-1445-4B6F-ABF3-3FAE8F5FE25C}" type="pres">
      <dgm:prSet presAssocID="{5648BBB5-F7CD-483C-B37B-3A5FC57614B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D5A9D9D4-FC2C-42E0-9682-42572B3D9B57}" type="pres">
      <dgm:prSet presAssocID="{F5FF9FD8-F1C2-4EEB-B23A-AA110D654A9B}" presName="composite" presStyleCnt="0"/>
      <dgm:spPr/>
      <dgm:t>
        <a:bodyPr/>
        <a:lstStyle/>
        <a:p>
          <a:endParaRPr lang="en-US"/>
        </a:p>
      </dgm:t>
    </dgm:pt>
    <dgm:pt modelId="{D5277C31-2EA5-498C-A723-2014519C4729}" type="pres">
      <dgm:prSet presAssocID="{F5FF9FD8-F1C2-4EEB-B23A-AA110D654A9B}" presName="parTx" presStyleLbl="alignNode1" presStyleIdx="0" presStyleCnt="2" custLinFactNeighborX="-5437" custLinFactNeighborY="-3866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933D4EB-4931-4A70-91D2-97A3146B01A6}" type="pres">
      <dgm:prSet presAssocID="{F5FF9FD8-F1C2-4EEB-B23A-AA110D654A9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EC74129-6B73-463B-90C5-C9499F5D3B40}" type="pres">
      <dgm:prSet presAssocID="{F32FF2D1-1F1B-47DC-8FF2-6FA83B66F6E3}" presName="space" presStyleCnt="0"/>
      <dgm:spPr/>
      <dgm:t>
        <a:bodyPr/>
        <a:lstStyle/>
        <a:p>
          <a:endParaRPr lang="en-US"/>
        </a:p>
      </dgm:t>
    </dgm:pt>
    <dgm:pt modelId="{33F14A5D-6397-47F1-B71D-118826A3CAA8}" type="pres">
      <dgm:prSet presAssocID="{DF167DFB-1EAC-4267-9F7E-770B35190854}" presName="composite" presStyleCnt="0"/>
      <dgm:spPr/>
      <dgm:t>
        <a:bodyPr/>
        <a:lstStyle/>
        <a:p>
          <a:endParaRPr lang="en-US"/>
        </a:p>
      </dgm:t>
    </dgm:pt>
    <dgm:pt modelId="{CFDD11F5-5B5F-4001-BA84-6D866B5B2E4F}" type="pres">
      <dgm:prSet presAssocID="{DF167DFB-1EAC-4267-9F7E-770B35190854}" presName="parTx" presStyleLbl="alignNode1" presStyleIdx="1" presStyleCnt="2" custLinFactNeighborX="14391" custLinFactNeighborY="-210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59A4D8FC-0552-4AF8-A300-0E497FAD2AF6}" type="pres">
      <dgm:prSet presAssocID="{DF167DFB-1EAC-4267-9F7E-770B3519085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DDC2073D-0652-429B-B3C7-58AFF5889E6C}" srcId="{F5FF9FD8-F1C2-4EEB-B23A-AA110D654A9B}" destId="{D92D820B-73E6-45BD-97AA-3E21B9C7E769}" srcOrd="5" destOrd="0" parTransId="{F6DEBE57-A94D-4D77-AE6B-48BD3D4AD733}" sibTransId="{2E621CDE-C08B-4930-A448-964DE3F9B632}"/>
    <dgm:cxn modelId="{3431DF97-B299-464A-B66B-F610FABE520F}" type="presOf" srcId="{3365C717-BF67-4A2B-9C44-F93981AFC0FD}" destId="{2933D4EB-4931-4A70-91D2-97A3146B01A6}" srcOrd="0" destOrd="0" presId="urn:microsoft.com/office/officeart/2005/8/layout/hList1"/>
    <dgm:cxn modelId="{F0323CA6-FFF0-4ED9-91A8-5584F0CAE615}" srcId="{5648BBB5-F7CD-483C-B37B-3A5FC57614B3}" destId="{F5FF9FD8-F1C2-4EEB-B23A-AA110D654A9B}" srcOrd="0" destOrd="0" parTransId="{D454D1E2-9257-4D20-8FA1-C78D07A95E13}" sibTransId="{F32FF2D1-1F1B-47DC-8FF2-6FA83B66F6E3}"/>
    <dgm:cxn modelId="{18D9D9BF-6A49-4B3B-9449-B933EB020CC2}" type="presOf" srcId="{701DC3F2-268D-487A-A44C-6558A3781614}" destId="{59A4D8FC-0552-4AF8-A300-0E497FAD2AF6}" srcOrd="0" destOrd="1" presId="urn:microsoft.com/office/officeart/2005/8/layout/hList1"/>
    <dgm:cxn modelId="{8BD4E2CC-96EE-4865-ABBF-2DDAF14D6460}" type="presOf" srcId="{F5BBCDD7-74C8-4902-9618-B84424879D75}" destId="{2933D4EB-4931-4A70-91D2-97A3146B01A6}" srcOrd="0" destOrd="8" presId="urn:microsoft.com/office/officeart/2005/8/layout/hList1"/>
    <dgm:cxn modelId="{2197E704-5987-4CB0-8E08-321D13A7AED8}" type="presOf" srcId="{54ABDDD2-65CB-4A36-B2E5-7ECEEEA9A2DF}" destId="{2933D4EB-4931-4A70-91D2-97A3146B01A6}" srcOrd="0" destOrd="3" presId="urn:microsoft.com/office/officeart/2005/8/layout/hList1"/>
    <dgm:cxn modelId="{64CA24D0-8C1B-4C32-B9A1-CA1376C01754}" type="presOf" srcId="{D92D820B-73E6-45BD-97AA-3E21B9C7E769}" destId="{2933D4EB-4931-4A70-91D2-97A3146B01A6}" srcOrd="0" destOrd="5" presId="urn:microsoft.com/office/officeart/2005/8/layout/hList1"/>
    <dgm:cxn modelId="{BC818F58-3103-4E9A-A370-01BC03E0B799}" srcId="{F5FF9FD8-F1C2-4EEB-B23A-AA110D654A9B}" destId="{01220014-47BA-4F4E-87F1-268D7A611430}" srcOrd="7" destOrd="0" parTransId="{AF4A2648-91FA-49E1-92FA-E821DE1CC248}" sibTransId="{74BCF3BB-145A-42E8-AE1C-0373B476F983}"/>
    <dgm:cxn modelId="{955178DF-CCB1-4811-B6C1-141514C0ABEB}" srcId="{F5FF9FD8-F1C2-4EEB-B23A-AA110D654A9B}" destId="{F5BBCDD7-74C8-4902-9618-B84424879D75}" srcOrd="8" destOrd="0" parTransId="{ECEC0DE9-B1E0-486C-A32C-2F3EA76463F7}" sibTransId="{8B949AA9-8672-4CEB-9F2D-FA571E41D8F2}"/>
    <dgm:cxn modelId="{77E22E48-ECC7-4674-B2D9-50ABB2728992}" srcId="{F5FF9FD8-F1C2-4EEB-B23A-AA110D654A9B}" destId="{6AD90820-E4DA-44B3-878F-D1AFCDF54AF0}" srcOrd="2" destOrd="0" parTransId="{A27F7750-CC11-48F3-9BEA-D3AEC0DCE46E}" sibTransId="{F920F8C0-C6B9-4129-BB30-6B3F7E747BB2}"/>
    <dgm:cxn modelId="{88CF8879-1CD4-46E6-9B04-A3DE04C43394}" type="presOf" srcId="{B871BFE3-C3B8-485F-8D00-6BC3CFB71E74}" destId="{2933D4EB-4931-4A70-91D2-97A3146B01A6}" srcOrd="0" destOrd="4" presId="urn:microsoft.com/office/officeart/2005/8/layout/hList1"/>
    <dgm:cxn modelId="{0FE65B05-439F-4692-9FF9-EEC97F6FAF87}" type="presOf" srcId="{4EAD22ED-5156-4C26-8FC1-A93A47C5B614}" destId="{2933D4EB-4931-4A70-91D2-97A3146B01A6}" srcOrd="0" destOrd="1" presId="urn:microsoft.com/office/officeart/2005/8/layout/hList1"/>
    <dgm:cxn modelId="{C0D440C0-4778-4EB7-8880-9E1E6B43A44C}" type="presOf" srcId="{DF167DFB-1EAC-4267-9F7E-770B35190854}" destId="{CFDD11F5-5B5F-4001-BA84-6D866B5B2E4F}" srcOrd="0" destOrd="0" presId="urn:microsoft.com/office/officeart/2005/8/layout/hList1"/>
    <dgm:cxn modelId="{CCD96CB9-EC0C-4D6E-909B-61E669E4399B}" srcId="{F5FF9FD8-F1C2-4EEB-B23A-AA110D654A9B}" destId="{54ABDDD2-65CB-4A36-B2E5-7ECEEEA9A2DF}" srcOrd="3" destOrd="0" parTransId="{D3FF3803-0E00-478C-BA68-6C858CC8C03E}" sibTransId="{EEB2FA95-384A-473B-85B9-1EA71648C784}"/>
    <dgm:cxn modelId="{BC1F696B-91F3-44B9-A9BE-9672C95B97A1}" srcId="{F5FF9FD8-F1C2-4EEB-B23A-AA110D654A9B}" destId="{B871BFE3-C3B8-485F-8D00-6BC3CFB71E74}" srcOrd="4" destOrd="0" parTransId="{7DF83AB8-635C-4D9A-88F1-7B095837E044}" sibTransId="{43672931-88AD-4FFE-9126-3B9950A35C1D}"/>
    <dgm:cxn modelId="{4A60F750-8EF0-4ABB-A18E-9ED7ACCC49A4}" srcId="{DF167DFB-1EAC-4267-9F7E-770B35190854}" destId="{A352728E-669D-43F6-B9A8-65A6FB6EC6AC}" srcOrd="2" destOrd="0" parTransId="{267C7F83-7299-4369-9D91-993061C99A59}" sibTransId="{DECE66B2-26B7-4DF1-A224-102CEAC84F47}"/>
    <dgm:cxn modelId="{E4C0C995-D6F6-4A9B-867B-8B83A3651967}" srcId="{F5FF9FD8-F1C2-4EEB-B23A-AA110D654A9B}" destId="{3365C717-BF67-4A2B-9C44-F93981AFC0FD}" srcOrd="0" destOrd="0" parTransId="{201517A8-0DE1-42F6-A2CC-AB88C35AE02F}" sibTransId="{D5D489E8-1646-46BF-A7CC-8A606C0A974B}"/>
    <dgm:cxn modelId="{9AF4E838-932F-49C1-8AB8-8B8FCF38F7E5}" srcId="{DF167DFB-1EAC-4267-9F7E-770B35190854}" destId="{701DC3F2-268D-487A-A44C-6558A3781614}" srcOrd="1" destOrd="0" parTransId="{97CF2E05-14C1-41E0-9400-3AE540AFA730}" sibTransId="{FFC5B837-3643-45D1-9934-ED54060935E2}"/>
    <dgm:cxn modelId="{58440E38-77EB-48CF-AA61-A6540A744CE9}" type="presOf" srcId="{5648BBB5-F7CD-483C-B37B-3A5FC57614B3}" destId="{93E6B6F2-1445-4B6F-ABF3-3FAE8F5FE25C}" srcOrd="0" destOrd="0" presId="urn:microsoft.com/office/officeart/2005/8/layout/hList1"/>
    <dgm:cxn modelId="{FEAC2A4E-112A-4671-B9D8-7B4A45371DC5}" type="presOf" srcId="{77EFD341-C50C-4D91-A21B-DABC95269E5D}" destId="{59A4D8FC-0552-4AF8-A300-0E497FAD2AF6}" srcOrd="0" destOrd="0" presId="urn:microsoft.com/office/officeart/2005/8/layout/hList1"/>
    <dgm:cxn modelId="{99173CF8-08C4-4C48-A1E3-9ED11F6340F4}" type="presOf" srcId="{6AD90820-E4DA-44B3-878F-D1AFCDF54AF0}" destId="{2933D4EB-4931-4A70-91D2-97A3146B01A6}" srcOrd="0" destOrd="2" presId="urn:microsoft.com/office/officeart/2005/8/layout/hList1"/>
    <dgm:cxn modelId="{84AC3AA8-CC36-4C88-9D79-6C0BCEF5B189}" type="presOf" srcId="{01220014-47BA-4F4E-87F1-268D7A611430}" destId="{2933D4EB-4931-4A70-91D2-97A3146B01A6}" srcOrd="0" destOrd="7" presId="urn:microsoft.com/office/officeart/2005/8/layout/hList1"/>
    <dgm:cxn modelId="{303ADD16-B4B0-467C-846D-B2B4EE2BF191}" type="presOf" srcId="{E36D50A8-267E-42FF-A9F9-7F961F1A20B9}" destId="{2933D4EB-4931-4A70-91D2-97A3146B01A6}" srcOrd="0" destOrd="6" presId="urn:microsoft.com/office/officeart/2005/8/layout/hList1"/>
    <dgm:cxn modelId="{D554E83A-4462-4893-9F3F-4845DF579D89}" srcId="{F5FF9FD8-F1C2-4EEB-B23A-AA110D654A9B}" destId="{E36D50A8-267E-42FF-A9F9-7F961F1A20B9}" srcOrd="6" destOrd="0" parTransId="{2378A5B9-16BD-4EEA-B46B-899AD700EFB8}" sibTransId="{53D2109B-FBC5-4652-A1EF-C2566047AB96}"/>
    <dgm:cxn modelId="{AFF06C56-654D-4091-94D3-C1B993A28612}" type="presOf" srcId="{A352728E-669D-43F6-B9A8-65A6FB6EC6AC}" destId="{59A4D8FC-0552-4AF8-A300-0E497FAD2AF6}" srcOrd="0" destOrd="2" presId="urn:microsoft.com/office/officeart/2005/8/layout/hList1"/>
    <dgm:cxn modelId="{B20CF22D-0B72-471F-B275-110A2C4710AD}" srcId="{5648BBB5-F7CD-483C-B37B-3A5FC57614B3}" destId="{DF167DFB-1EAC-4267-9F7E-770B35190854}" srcOrd="1" destOrd="0" parTransId="{91F77585-3FF4-4CE1-BC64-CF8DDCA6A570}" sibTransId="{F6305E9D-5C6B-4F51-B281-CCEB649A62BA}"/>
    <dgm:cxn modelId="{3710C476-0FC4-40D7-BCD6-862C2BBEEB8E}" type="presOf" srcId="{F5FF9FD8-F1C2-4EEB-B23A-AA110D654A9B}" destId="{D5277C31-2EA5-498C-A723-2014519C4729}" srcOrd="0" destOrd="0" presId="urn:microsoft.com/office/officeart/2005/8/layout/hList1"/>
    <dgm:cxn modelId="{F1D29201-6B5C-441F-A757-7E8280748D40}" srcId="{DF167DFB-1EAC-4267-9F7E-770B35190854}" destId="{77EFD341-C50C-4D91-A21B-DABC95269E5D}" srcOrd="0" destOrd="0" parTransId="{24E9ADC6-03AD-4822-B8F9-760AD14C0633}" sibTransId="{D28694BA-730C-46BA-8690-CCB850C0C81E}"/>
    <dgm:cxn modelId="{B925DF8D-1226-4A86-A8D2-B4D1F42A17C4}" srcId="{F5FF9FD8-F1C2-4EEB-B23A-AA110D654A9B}" destId="{4EAD22ED-5156-4C26-8FC1-A93A47C5B614}" srcOrd="1" destOrd="0" parTransId="{F82EA7DF-6D61-4613-BA0F-B787CF77EC84}" sibTransId="{940B398C-91B8-4597-9353-93EB2F6B4A8C}"/>
    <dgm:cxn modelId="{1A4A7096-0D89-45C7-A457-C96E5269CBB2}" type="presParOf" srcId="{93E6B6F2-1445-4B6F-ABF3-3FAE8F5FE25C}" destId="{D5A9D9D4-FC2C-42E0-9682-42572B3D9B57}" srcOrd="0" destOrd="0" presId="urn:microsoft.com/office/officeart/2005/8/layout/hList1"/>
    <dgm:cxn modelId="{86C20675-FF68-4753-B78B-7C94D746487F}" type="presParOf" srcId="{D5A9D9D4-FC2C-42E0-9682-42572B3D9B57}" destId="{D5277C31-2EA5-498C-A723-2014519C4729}" srcOrd="0" destOrd="0" presId="urn:microsoft.com/office/officeart/2005/8/layout/hList1"/>
    <dgm:cxn modelId="{22BED3E4-B41C-4824-9B9E-C5198866205D}" type="presParOf" srcId="{D5A9D9D4-FC2C-42E0-9682-42572B3D9B57}" destId="{2933D4EB-4931-4A70-91D2-97A3146B01A6}" srcOrd="1" destOrd="0" presId="urn:microsoft.com/office/officeart/2005/8/layout/hList1"/>
    <dgm:cxn modelId="{95746A1E-E08D-4518-A3BB-25F64FDCB26E}" type="presParOf" srcId="{93E6B6F2-1445-4B6F-ABF3-3FAE8F5FE25C}" destId="{0EC74129-6B73-463B-90C5-C9499F5D3B40}" srcOrd="1" destOrd="0" presId="urn:microsoft.com/office/officeart/2005/8/layout/hList1"/>
    <dgm:cxn modelId="{DD3172CA-7C1B-46E5-BA5B-26095AA01866}" type="presParOf" srcId="{93E6B6F2-1445-4B6F-ABF3-3FAE8F5FE25C}" destId="{33F14A5D-6397-47F1-B71D-118826A3CAA8}" srcOrd="2" destOrd="0" presId="urn:microsoft.com/office/officeart/2005/8/layout/hList1"/>
    <dgm:cxn modelId="{E5B79D8B-3F78-4A57-A123-9CD4E6C17FCB}" type="presParOf" srcId="{33F14A5D-6397-47F1-B71D-118826A3CAA8}" destId="{CFDD11F5-5B5F-4001-BA84-6D866B5B2E4F}" srcOrd="0" destOrd="0" presId="urn:microsoft.com/office/officeart/2005/8/layout/hList1"/>
    <dgm:cxn modelId="{77165CD9-7B77-46A9-B784-ADE4A92CB26D}" type="presParOf" srcId="{33F14A5D-6397-47F1-B71D-118826A3CAA8}" destId="{59A4D8FC-0552-4AF8-A300-0E497FAD2A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76169-8340-4975-886E-EE3F2B493C30}" type="doc">
      <dgm:prSet loTypeId="urn:microsoft.com/office/officeart/2005/8/layout/cycle3" loCatId="cycle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B42E98-F756-476A-B5A6-B7E4AB771F45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dirty="0" smtClean="0">
              <a:latin typeface="Segoe UI" panose="020B0502040204020203" pitchFamily="34" charset="0"/>
              <a:cs typeface="Segoe UI" panose="020B0502040204020203" pitchFamily="34" charset="0"/>
            </a:rPr>
            <a:t>Identify Requirements</a:t>
          </a:r>
        </a:p>
      </dgm:t>
    </dgm:pt>
    <dgm:pt modelId="{80F7C91B-B33C-4341-94A3-B95001E4640D}" type="parTrans" cxnId="{2CEAB333-9A75-4F2F-B0C6-C746106783E1}">
      <dgm:prSet/>
      <dgm:spPr/>
      <dgm:t>
        <a:bodyPr/>
        <a:lstStyle/>
        <a:p>
          <a:endParaRPr lang="en-US"/>
        </a:p>
      </dgm:t>
    </dgm:pt>
    <dgm:pt modelId="{4B8F763A-1CBC-4763-93D6-2B6A4DB2C1C9}" type="sibTrans" cxnId="{2CEAB333-9A75-4F2F-B0C6-C746106783E1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endParaRPr lang="en-US"/>
        </a:p>
      </dgm:t>
    </dgm:pt>
    <dgm:pt modelId="{49B96D48-84FE-4CEC-8E13-80CE13EDE074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smtClean="0">
              <a:latin typeface="Segoe UI" panose="020B0502040204020203" pitchFamily="34" charset="0"/>
              <a:cs typeface="Segoe UI" panose="020B0502040204020203" pitchFamily="34" charset="0"/>
            </a:rPr>
            <a:t>Test Planning</a:t>
          </a:r>
          <a:endParaRPr lang="en-US" sz="1600" b="1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760384B6-6227-4DEB-8DBD-2F6276805702}" type="parTrans" cxnId="{7D9D7354-BC1B-400F-BE75-D6F8F5C9BCDC}">
      <dgm:prSet/>
      <dgm:spPr/>
      <dgm:t>
        <a:bodyPr/>
        <a:lstStyle/>
        <a:p>
          <a:endParaRPr lang="en-US"/>
        </a:p>
      </dgm:t>
    </dgm:pt>
    <dgm:pt modelId="{1BAC8E7C-7735-4F38-82B9-5F3DF0FCFB3F}" type="sibTrans" cxnId="{7D9D7354-BC1B-400F-BE75-D6F8F5C9BCDC}">
      <dgm:prSet/>
      <dgm:spPr/>
      <dgm:t>
        <a:bodyPr/>
        <a:lstStyle/>
        <a:p>
          <a:endParaRPr lang="en-US"/>
        </a:p>
      </dgm:t>
    </dgm:pt>
    <dgm:pt modelId="{88EECFBB-45BC-47C4-A3AD-EB0DADE9ECBC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smtClean="0">
              <a:latin typeface="Segoe UI" panose="020B0502040204020203" pitchFamily="34" charset="0"/>
              <a:cs typeface="Segoe UI" panose="020B0502040204020203" pitchFamily="34" charset="0"/>
            </a:rPr>
            <a:t>Bug Fixing</a:t>
          </a:r>
          <a:endParaRPr lang="en-US" sz="1600" b="1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7D4DBFB-950B-4377-BFE1-3E50EC100568}" type="parTrans" cxnId="{9B73CE14-88DA-4113-9FCB-4F0CA3AD8466}">
      <dgm:prSet/>
      <dgm:spPr/>
      <dgm:t>
        <a:bodyPr/>
        <a:lstStyle/>
        <a:p>
          <a:endParaRPr lang="en-US"/>
        </a:p>
      </dgm:t>
    </dgm:pt>
    <dgm:pt modelId="{A4EF9F6A-053F-481E-983E-82AC377336AE}" type="sibTrans" cxnId="{9B73CE14-88DA-4113-9FCB-4F0CA3AD8466}">
      <dgm:prSet/>
      <dgm:spPr/>
      <dgm:t>
        <a:bodyPr/>
        <a:lstStyle/>
        <a:p>
          <a:endParaRPr lang="en-US"/>
        </a:p>
      </dgm:t>
    </dgm:pt>
    <dgm:pt modelId="{40C4B05F-DE6D-4A9F-B296-648ADDCC8664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dirty="0" smtClean="0">
              <a:latin typeface="Segoe UI" panose="020B0502040204020203" pitchFamily="34" charset="0"/>
              <a:cs typeface="Segoe UI" panose="020B0502040204020203" pitchFamily="34" charset="0"/>
            </a:rPr>
            <a:t>Acceptance Testing</a:t>
          </a:r>
          <a:endParaRPr lang="en-US" sz="16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0973C4-688F-4FD4-95A8-ACA0A2585E6B}" type="parTrans" cxnId="{252EA38F-9592-4C76-9F73-8EE3FECDD6CE}">
      <dgm:prSet/>
      <dgm:spPr/>
      <dgm:t>
        <a:bodyPr/>
        <a:lstStyle/>
        <a:p>
          <a:endParaRPr lang="en-US"/>
        </a:p>
      </dgm:t>
    </dgm:pt>
    <dgm:pt modelId="{A2AC319C-8FE9-4F84-A9B3-A4DC799D7A74}" type="sibTrans" cxnId="{252EA38F-9592-4C76-9F73-8EE3FECDD6CE}">
      <dgm:prSet/>
      <dgm:spPr/>
      <dgm:t>
        <a:bodyPr/>
        <a:lstStyle/>
        <a:p>
          <a:endParaRPr lang="en-US"/>
        </a:p>
      </dgm:t>
    </dgm:pt>
    <dgm:pt modelId="{DE6C41DB-4DAE-4CDC-885B-AE9D0D1E36EE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smtClean="0">
              <a:latin typeface="Segoe UI" panose="020B0502040204020203" pitchFamily="34" charset="0"/>
              <a:cs typeface="Segoe UI" panose="020B0502040204020203" pitchFamily="34" charset="0"/>
            </a:rPr>
            <a:t>Test Excuting </a:t>
          </a:r>
          <a:endParaRPr lang="en-US" sz="1600" b="1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1FB5681-2FDE-4ED3-9EFE-F1A868D22D2E}" type="parTrans" cxnId="{F5EB2EFF-A1D5-461C-BAA5-96981F6DC459}">
      <dgm:prSet/>
      <dgm:spPr/>
      <dgm:t>
        <a:bodyPr/>
        <a:lstStyle/>
        <a:p>
          <a:endParaRPr lang="en-US"/>
        </a:p>
      </dgm:t>
    </dgm:pt>
    <dgm:pt modelId="{673C1022-A836-494F-A3FC-CFFCC8D0BB41}" type="sibTrans" cxnId="{F5EB2EFF-A1D5-461C-BAA5-96981F6DC459}">
      <dgm:prSet/>
      <dgm:spPr/>
      <dgm:t>
        <a:bodyPr/>
        <a:lstStyle/>
        <a:p>
          <a:endParaRPr lang="en-US"/>
        </a:p>
      </dgm:t>
    </dgm:pt>
    <dgm:pt modelId="{7511CE2D-96C2-4EF3-BB91-7E6DC971661E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smtClean="0">
              <a:latin typeface="Segoe UI" panose="020B0502040204020203" pitchFamily="34" charset="0"/>
              <a:cs typeface="Segoe UI" panose="020B0502040204020203" pitchFamily="34" charset="0"/>
            </a:rPr>
            <a:t>Design Test Case</a:t>
          </a:r>
          <a:endParaRPr lang="en-US" sz="1600" b="1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8808A88-FB4A-4416-8018-8105824EE5E8}" type="parTrans" cxnId="{D861A957-B1E5-4B9C-8083-022AA1C0F7FD}">
      <dgm:prSet/>
      <dgm:spPr/>
      <dgm:t>
        <a:bodyPr/>
        <a:lstStyle/>
        <a:p>
          <a:endParaRPr lang="en-US"/>
        </a:p>
      </dgm:t>
    </dgm:pt>
    <dgm:pt modelId="{E8C07D41-477D-4361-8B6D-EF2635015555}" type="sibTrans" cxnId="{D861A957-B1E5-4B9C-8083-022AA1C0F7FD}">
      <dgm:prSet/>
      <dgm:spPr/>
      <dgm:t>
        <a:bodyPr/>
        <a:lstStyle/>
        <a:p>
          <a:endParaRPr lang="en-US"/>
        </a:p>
      </dgm:t>
    </dgm:pt>
    <dgm:pt modelId="{0573227C-3477-4D88-897E-E88EE23127EF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dirty="0" smtClean="0">
              <a:latin typeface="Segoe UI" panose="020B0502040204020203" pitchFamily="34" charset="0"/>
              <a:cs typeface="Segoe UI" panose="020B0502040204020203" pitchFamily="34" charset="0"/>
            </a:rPr>
            <a:t>Regression Testing</a:t>
          </a:r>
          <a:endParaRPr lang="en-US" sz="1600" b="1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636CED0-295D-4525-82E5-BB36266C077A}" type="parTrans" cxnId="{5DA84AFE-86B4-4A5B-977E-F04D3E95A68F}">
      <dgm:prSet/>
      <dgm:spPr/>
      <dgm:t>
        <a:bodyPr/>
        <a:lstStyle/>
        <a:p>
          <a:endParaRPr lang="en-US"/>
        </a:p>
      </dgm:t>
    </dgm:pt>
    <dgm:pt modelId="{D1E1C114-ADB0-40F2-B8EF-085718688C7E}" type="sibTrans" cxnId="{5DA84AFE-86B4-4A5B-977E-F04D3E95A68F}">
      <dgm:prSet/>
      <dgm:spPr/>
      <dgm:t>
        <a:bodyPr/>
        <a:lstStyle/>
        <a:p>
          <a:endParaRPr lang="en-US"/>
        </a:p>
      </dgm:t>
    </dgm:pt>
    <dgm:pt modelId="{8CC51B0F-4343-45A0-A2BE-C6F0559F66DE}">
      <dgm:prSet phldrT="[Text]" custT="1"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1600" b="1" smtClean="0">
              <a:latin typeface="Segoe UI" panose="020B0502040204020203" pitchFamily="34" charset="0"/>
              <a:cs typeface="Segoe UI" panose="020B0502040204020203" pitchFamily="34" charset="0"/>
            </a:rPr>
            <a:t>Test Result Report </a:t>
          </a:r>
          <a:endParaRPr lang="en-US" sz="1600" b="1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0D4491B-6BE7-48D9-A5C8-4F9B44B818D2}" type="parTrans" cxnId="{33932880-2E8B-4D55-9556-96358C77200D}">
      <dgm:prSet/>
      <dgm:spPr/>
      <dgm:t>
        <a:bodyPr/>
        <a:lstStyle/>
        <a:p>
          <a:endParaRPr lang="en-US"/>
        </a:p>
      </dgm:t>
    </dgm:pt>
    <dgm:pt modelId="{6A2D8D6E-56C5-4B8D-B075-890FB675FE31}" type="sibTrans" cxnId="{33932880-2E8B-4D55-9556-96358C77200D}">
      <dgm:prSet/>
      <dgm:spPr/>
      <dgm:t>
        <a:bodyPr/>
        <a:lstStyle/>
        <a:p>
          <a:endParaRPr lang="en-US"/>
        </a:p>
      </dgm:t>
    </dgm:pt>
    <dgm:pt modelId="{9F1D128D-BBD2-40D3-8D81-C31BE9AAABDF}" type="pres">
      <dgm:prSet presAssocID="{B1276169-8340-4975-886E-EE3F2B493C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ABFFE5-19F7-4B27-9618-F581B7B3E5B8}" type="pres">
      <dgm:prSet presAssocID="{B1276169-8340-4975-886E-EE3F2B493C30}" presName="cycle" presStyleCnt="0"/>
      <dgm:spPr/>
    </dgm:pt>
    <dgm:pt modelId="{8C9A736C-A8AA-4BDE-8EB6-8CCEF75F7A07}" type="pres">
      <dgm:prSet presAssocID="{E1B42E98-F756-476A-B5A6-B7E4AB771F45}" presName="nodeFirstNode" presStyleLbl="node1" presStyleIdx="0" presStyleCnt="8" custScaleX="125401" custRadScaleRad="116649" custRadScaleInc="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3180E-2EE0-4E15-BE31-8FD9B055EA6D}" type="pres">
      <dgm:prSet presAssocID="{4B8F763A-1CBC-4763-93D6-2B6A4DB2C1C9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EF0C897D-DF64-43DA-9B9A-F9F7D3FD5B8E}" type="pres">
      <dgm:prSet presAssocID="{49B96D48-84FE-4CEC-8E13-80CE13EDE074}" presName="nodeFollowingNodes" presStyleLbl="node1" presStyleIdx="1" presStyleCnt="8" custRadScaleRad="103518" custRadScaleInc="29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ED21A-B499-4D60-B56D-81B564B25300}" type="pres">
      <dgm:prSet presAssocID="{7511CE2D-96C2-4EF3-BB91-7E6DC971661E}" presName="nodeFollowingNodes" presStyleLbl="node1" presStyleIdx="2" presStyleCnt="8" custRadScaleRad="105041" custRadScaleInc="2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B1AC22-27D9-43A9-B44D-8B0527BC58F6}" type="pres">
      <dgm:prSet presAssocID="{DE6C41DB-4DAE-4CDC-885B-AE9D0D1E36EE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07D4F-E3CE-491F-B421-E71753EFF756}" type="pres">
      <dgm:prSet presAssocID="{8CC51B0F-4343-45A0-A2BE-C6F0559F66DE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ACC462-B851-47DF-8536-063B4F98251F}" type="pres">
      <dgm:prSet presAssocID="{88EECFBB-45BC-47C4-A3AD-EB0DADE9ECBC}" presName="nodeFollowingNodes" presStyleLbl="node1" presStyleIdx="5" presStyleCnt="8" custScaleX="117291" custRadScaleRad="104508" custRadScaleInc="2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462F4-F5A8-45DF-B11B-DB5ECFE19017}" type="pres">
      <dgm:prSet presAssocID="{0573227C-3477-4D88-897E-E88EE23127EF}" presName="nodeFollowingNodes" presStyleLbl="node1" presStyleIdx="6" presStyleCnt="8" custRadScaleRad="110060" custRadScaleInc="22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99C9D-AEED-41DD-9A22-FB4BA5DE771F}" type="pres">
      <dgm:prSet presAssocID="{40C4B05F-DE6D-4A9F-B296-648ADDCC8664}" presName="nodeFollowingNodes" presStyleLbl="node1" presStyleIdx="7" presStyleCnt="8" custRadScaleRad="111753" custRadScaleInc="-256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61A957-B1E5-4B9C-8083-022AA1C0F7FD}" srcId="{B1276169-8340-4975-886E-EE3F2B493C30}" destId="{7511CE2D-96C2-4EF3-BB91-7E6DC971661E}" srcOrd="2" destOrd="0" parTransId="{C8808A88-FB4A-4416-8018-8105824EE5E8}" sibTransId="{E8C07D41-477D-4361-8B6D-EF2635015555}"/>
    <dgm:cxn modelId="{9F61250E-56CC-4757-83E6-F8C2E8E29C9C}" type="presOf" srcId="{B1276169-8340-4975-886E-EE3F2B493C30}" destId="{9F1D128D-BBD2-40D3-8D81-C31BE9AAABDF}" srcOrd="0" destOrd="0" presId="urn:microsoft.com/office/officeart/2005/8/layout/cycle3"/>
    <dgm:cxn modelId="{0E414D34-0743-4E42-9AA7-006B0AF26995}" type="presOf" srcId="{8CC51B0F-4343-45A0-A2BE-C6F0559F66DE}" destId="{4E307D4F-E3CE-491F-B421-E71753EFF756}" srcOrd="0" destOrd="0" presId="urn:microsoft.com/office/officeart/2005/8/layout/cycle3"/>
    <dgm:cxn modelId="{217F96BC-330F-496C-80EF-8F1EA45074E8}" type="presOf" srcId="{E1B42E98-F756-476A-B5A6-B7E4AB771F45}" destId="{8C9A736C-A8AA-4BDE-8EB6-8CCEF75F7A07}" srcOrd="0" destOrd="0" presId="urn:microsoft.com/office/officeart/2005/8/layout/cycle3"/>
    <dgm:cxn modelId="{F5EB2EFF-A1D5-461C-BAA5-96981F6DC459}" srcId="{B1276169-8340-4975-886E-EE3F2B493C30}" destId="{DE6C41DB-4DAE-4CDC-885B-AE9D0D1E36EE}" srcOrd="3" destOrd="0" parTransId="{21FB5681-2FDE-4ED3-9EFE-F1A868D22D2E}" sibTransId="{673C1022-A836-494F-A3FC-CFFCC8D0BB41}"/>
    <dgm:cxn modelId="{252EA38F-9592-4C76-9F73-8EE3FECDD6CE}" srcId="{B1276169-8340-4975-886E-EE3F2B493C30}" destId="{40C4B05F-DE6D-4A9F-B296-648ADDCC8664}" srcOrd="7" destOrd="0" parTransId="{000973C4-688F-4FD4-95A8-ACA0A2585E6B}" sibTransId="{A2AC319C-8FE9-4F84-A9B3-A4DC799D7A74}"/>
    <dgm:cxn modelId="{8B29AA30-9D0F-433A-AB78-8865E8D94828}" type="presOf" srcId="{88EECFBB-45BC-47C4-A3AD-EB0DADE9ECBC}" destId="{C9ACC462-B851-47DF-8536-063B4F98251F}" srcOrd="0" destOrd="0" presId="urn:microsoft.com/office/officeart/2005/8/layout/cycle3"/>
    <dgm:cxn modelId="{33932880-2E8B-4D55-9556-96358C77200D}" srcId="{B1276169-8340-4975-886E-EE3F2B493C30}" destId="{8CC51B0F-4343-45A0-A2BE-C6F0559F66DE}" srcOrd="4" destOrd="0" parTransId="{80D4491B-6BE7-48D9-A5C8-4F9B44B818D2}" sibTransId="{6A2D8D6E-56C5-4B8D-B075-890FB675FE31}"/>
    <dgm:cxn modelId="{91103109-F799-4C07-9DC2-FBD5490CFAD5}" type="presOf" srcId="{0573227C-3477-4D88-897E-E88EE23127EF}" destId="{E4E462F4-F5A8-45DF-B11B-DB5ECFE19017}" srcOrd="0" destOrd="0" presId="urn:microsoft.com/office/officeart/2005/8/layout/cycle3"/>
    <dgm:cxn modelId="{2CEAB333-9A75-4F2F-B0C6-C746106783E1}" srcId="{B1276169-8340-4975-886E-EE3F2B493C30}" destId="{E1B42E98-F756-476A-B5A6-B7E4AB771F45}" srcOrd="0" destOrd="0" parTransId="{80F7C91B-B33C-4341-94A3-B95001E4640D}" sibTransId="{4B8F763A-1CBC-4763-93D6-2B6A4DB2C1C9}"/>
    <dgm:cxn modelId="{C676632B-A1C1-4B12-A0B2-C1E1AEEE51B6}" type="presOf" srcId="{7511CE2D-96C2-4EF3-BB91-7E6DC971661E}" destId="{4C4ED21A-B499-4D60-B56D-81B564B25300}" srcOrd="0" destOrd="0" presId="urn:microsoft.com/office/officeart/2005/8/layout/cycle3"/>
    <dgm:cxn modelId="{A2920DA3-A03F-4C50-BC0D-0F741019335E}" type="presOf" srcId="{DE6C41DB-4DAE-4CDC-885B-AE9D0D1E36EE}" destId="{A3B1AC22-27D9-43A9-B44D-8B0527BC58F6}" srcOrd="0" destOrd="0" presId="urn:microsoft.com/office/officeart/2005/8/layout/cycle3"/>
    <dgm:cxn modelId="{9B73CE14-88DA-4113-9FCB-4F0CA3AD8466}" srcId="{B1276169-8340-4975-886E-EE3F2B493C30}" destId="{88EECFBB-45BC-47C4-A3AD-EB0DADE9ECBC}" srcOrd="5" destOrd="0" parTransId="{B7D4DBFB-950B-4377-BFE1-3E50EC100568}" sibTransId="{A4EF9F6A-053F-481E-983E-82AC377336AE}"/>
    <dgm:cxn modelId="{D5FE2A74-C8D0-4741-82A0-949357ACDF53}" type="presOf" srcId="{4B8F763A-1CBC-4763-93D6-2B6A4DB2C1C9}" destId="{9203180E-2EE0-4E15-BE31-8FD9B055EA6D}" srcOrd="0" destOrd="0" presId="urn:microsoft.com/office/officeart/2005/8/layout/cycle3"/>
    <dgm:cxn modelId="{5DA84AFE-86B4-4A5B-977E-F04D3E95A68F}" srcId="{B1276169-8340-4975-886E-EE3F2B493C30}" destId="{0573227C-3477-4D88-897E-E88EE23127EF}" srcOrd="6" destOrd="0" parTransId="{E636CED0-295D-4525-82E5-BB36266C077A}" sibTransId="{D1E1C114-ADB0-40F2-B8EF-085718688C7E}"/>
    <dgm:cxn modelId="{6612C4B7-5E81-472D-BB8D-B6B5781F1B19}" type="presOf" srcId="{49B96D48-84FE-4CEC-8E13-80CE13EDE074}" destId="{EF0C897D-DF64-43DA-9B9A-F9F7D3FD5B8E}" srcOrd="0" destOrd="0" presId="urn:microsoft.com/office/officeart/2005/8/layout/cycle3"/>
    <dgm:cxn modelId="{7D9D7354-BC1B-400F-BE75-D6F8F5C9BCDC}" srcId="{B1276169-8340-4975-886E-EE3F2B493C30}" destId="{49B96D48-84FE-4CEC-8E13-80CE13EDE074}" srcOrd="1" destOrd="0" parTransId="{760384B6-6227-4DEB-8DBD-2F6276805702}" sibTransId="{1BAC8E7C-7735-4F38-82B9-5F3DF0FCFB3F}"/>
    <dgm:cxn modelId="{4FC83B4D-0C6F-4EA0-AE02-B4FDBE017BAE}" type="presOf" srcId="{40C4B05F-DE6D-4A9F-B296-648ADDCC8664}" destId="{CAE99C9D-AEED-41DD-9A22-FB4BA5DE771F}" srcOrd="0" destOrd="0" presId="urn:microsoft.com/office/officeart/2005/8/layout/cycle3"/>
    <dgm:cxn modelId="{8F39FE0F-C5C2-4BD6-A1AC-3B72846E184D}" type="presParOf" srcId="{9F1D128D-BBD2-40D3-8D81-C31BE9AAABDF}" destId="{9DABFFE5-19F7-4B27-9618-F581B7B3E5B8}" srcOrd="0" destOrd="0" presId="urn:microsoft.com/office/officeart/2005/8/layout/cycle3"/>
    <dgm:cxn modelId="{B84C78C1-A700-47EC-BED5-3059C21FE595}" type="presParOf" srcId="{9DABFFE5-19F7-4B27-9618-F581B7B3E5B8}" destId="{8C9A736C-A8AA-4BDE-8EB6-8CCEF75F7A07}" srcOrd="0" destOrd="0" presId="urn:microsoft.com/office/officeart/2005/8/layout/cycle3"/>
    <dgm:cxn modelId="{D30F4724-A9D0-4C59-83F1-11F190A976D6}" type="presParOf" srcId="{9DABFFE5-19F7-4B27-9618-F581B7B3E5B8}" destId="{9203180E-2EE0-4E15-BE31-8FD9B055EA6D}" srcOrd="1" destOrd="0" presId="urn:microsoft.com/office/officeart/2005/8/layout/cycle3"/>
    <dgm:cxn modelId="{4B761314-E8BB-48CA-A55B-4EB707D9D964}" type="presParOf" srcId="{9DABFFE5-19F7-4B27-9618-F581B7B3E5B8}" destId="{EF0C897D-DF64-43DA-9B9A-F9F7D3FD5B8E}" srcOrd="2" destOrd="0" presId="urn:microsoft.com/office/officeart/2005/8/layout/cycle3"/>
    <dgm:cxn modelId="{9F6ED004-038C-4AA7-B38B-3A82EF41AE8F}" type="presParOf" srcId="{9DABFFE5-19F7-4B27-9618-F581B7B3E5B8}" destId="{4C4ED21A-B499-4D60-B56D-81B564B25300}" srcOrd="3" destOrd="0" presId="urn:microsoft.com/office/officeart/2005/8/layout/cycle3"/>
    <dgm:cxn modelId="{846FC700-43DE-4CB1-9F43-5A829BA4EF78}" type="presParOf" srcId="{9DABFFE5-19F7-4B27-9618-F581B7B3E5B8}" destId="{A3B1AC22-27D9-43A9-B44D-8B0527BC58F6}" srcOrd="4" destOrd="0" presId="urn:microsoft.com/office/officeart/2005/8/layout/cycle3"/>
    <dgm:cxn modelId="{F12AF3A0-AD4B-4FED-A4F2-A040EEFDC40A}" type="presParOf" srcId="{9DABFFE5-19F7-4B27-9618-F581B7B3E5B8}" destId="{4E307D4F-E3CE-491F-B421-E71753EFF756}" srcOrd="5" destOrd="0" presId="urn:microsoft.com/office/officeart/2005/8/layout/cycle3"/>
    <dgm:cxn modelId="{E93B8059-3A99-45CA-80B7-E64A2563F145}" type="presParOf" srcId="{9DABFFE5-19F7-4B27-9618-F581B7B3E5B8}" destId="{C9ACC462-B851-47DF-8536-063B4F98251F}" srcOrd="6" destOrd="0" presId="urn:microsoft.com/office/officeart/2005/8/layout/cycle3"/>
    <dgm:cxn modelId="{5FA30CB7-93AC-4A67-9382-92978DCA7A6E}" type="presParOf" srcId="{9DABFFE5-19F7-4B27-9618-F581B7B3E5B8}" destId="{E4E462F4-F5A8-45DF-B11B-DB5ECFE19017}" srcOrd="7" destOrd="0" presId="urn:microsoft.com/office/officeart/2005/8/layout/cycle3"/>
    <dgm:cxn modelId="{4C7C719D-0B8F-40CA-8F91-C8455BEDD2FD}" type="presParOf" srcId="{9DABFFE5-19F7-4B27-9618-F581B7B3E5B8}" destId="{CAE99C9D-AEED-41DD-9A22-FB4BA5DE771F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316C1-A651-4573-BD03-DC5C403AEE10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98E43-2B73-40F6-AEC2-6BE1AEE1F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5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TrendyPlus</a:t>
            </a:r>
            <a:r>
              <a:rPr lang="en-US" baseline="0" dirty="0" smtClean="0"/>
              <a:t> Team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thầy</a:t>
            </a:r>
            <a:r>
              <a:rPr lang="en-US" baseline="0" dirty="0" smtClean="0"/>
              <a:t> NTT</a:t>
            </a:r>
            <a:br>
              <a:rPr lang="en-US" baseline="0" dirty="0" smtClean="0"/>
            </a:b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: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42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môn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tiếng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r>
              <a:rPr lang="en-US" baseline="0" dirty="0" err="1" smtClean="0"/>
              <a:t>Tiện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tin,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D402 KTX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28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Project management</a:t>
            </a:r>
            <a:r>
              <a:rPr lang="en-US" baseline="0" dirty="0" smtClean="0"/>
              <a:t> plan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Redis</a:t>
            </a:r>
            <a:r>
              <a:rPr lang="en-US" dirty="0" smtClean="0"/>
              <a:t> ???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35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Node</a:t>
            </a:r>
            <a:r>
              <a:rPr lang="en-US" baseline="0" dirty="0" smtClean="0"/>
              <a:t> JS</a:t>
            </a:r>
            <a:br>
              <a:rPr lang="en-US" baseline="0" dirty="0" smtClean="0"/>
            </a:br>
            <a:r>
              <a:rPr lang="en-US" baseline="0" dirty="0" smtClean="0"/>
              <a:t>Angular JS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5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7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content,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hôm</a:t>
            </a:r>
            <a:r>
              <a:rPr lang="en-US" baseline="0" dirty="0" smtClean="0"/>
              <a:t> nay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Trên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2010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2018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2014: 1,8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-&gt; 2018: 2,4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Tăng</a:t>
            </a:r>
            <a:r>
              <a:rPr lang="en-US" baseline="0" dirty="0" smtClean="0"/>
              <a:t> 36% :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deverloper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7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. </a:t>
            </a:r>
            <a:r>
              <a:rPr lang="en-US" dirty="0" err="1" smtClean="0"/>
              <a:t>Trong</a:t>
            </a:r>
            <a:r>
              <a:rPr lang="en-US" baseline="0" dirty="0" smtClean="0"/>
              <a:t> 2015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Using image (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ta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real time (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1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instagram</a:t>
            </a:r>
            <a:endParaRPr lang="en-US" baseline="0" dirty="0" smtClean="0"/>
          </a:p>
          <a:p>
            <a:r>
              <a:rPr lang="en-US" baseline="0" dirty="0" smtClean="0"/>
              <a:t>Facebook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1 blog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video, status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user</a:t>
            </a:r>
          </a:p>
          <a:p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video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endParaRPr lang="en-US" baseline="0" dirty="0" smtClean="0"/>
          </a:p>
          <a:p>
            <a:r>
              <a:rPr lang="en-US" baseline="0" dirty="0" err="1" smtClean="0"/>
              <a:t>Bọn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nhắm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MXH,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năm</a:t>
            </a:r>
            <a:r>
              <a:rPr lang="en-US" baseline="0" dirty="0" smtClean="0"/>
              <a:t> 2015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XH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endParaRPr lang="en-US" baseline="0" dirty="0" smtClean="0"/>
          </a:p>
          <a:p>
            <a:r>
              <a:rPr lang="en-US" baseline="0" dirty="0" err="1" smtClean="0"/>
              <a:t>Nhóm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MXH chia </a:t>
            </a:r>
            <a:r>
              <a:rPr lang="en-US" baseline="0" dirty="0" err="1" smtClean="0"/>
              <a:t>sẻ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FB hay </a:t>
            </a:r>
            <a:r>
              <a:rPr lang="en-US" baseline="0" dirty="0" err="1" smtClean="0"/>
              <a:t>Insta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User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ma </a:t>
            </a:r>
            <a:r>
              <a:rPr lang="en-US" baseline="0" dirty="0" err="1" smtClean="0"/>
              <a:t>trận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..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user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like, comment,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User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Album favorite,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ngầm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Tủ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”-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2 user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dc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?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búa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-&gt;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chiêc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Tủ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Trendy hay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nôm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favorite album public, </a:t>
            </a:r>
            <a:r>
              <a:rPr lang="en-US" baseline="0" dirty="0" err="1" smtClean="0"/>
              <a:t>Nó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1 list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Zscore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suất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4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baseline="0" dirty="0" smtClean="0"/>
              <a:t> MXH </a:t>
            </a:r>
            <a:r>
              <a:rPr lang="en-US" baseline="0" dirty="0" err="1" smtClean="0"/>
              <a:t>TrendyPlus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nhìn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MXH </a:t>
            </a:r>
            <a:r>
              <a:rPr lang="en-US" baseline="0" dirty="0" err="1" smtClean="0"/>
              <a:t>TrendyPlus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googlemaps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nay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5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In Scope – Out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6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interative</a:t>
            </a:r>
            <a:r>
              <a:rPr lang="en-US" baseline="0" dirty="0" smtClean="0"/>
              <a:t> and Incremental</a:t>
            </a:r>
            <a:br>
              <a:rPr lang="en-US" baseline="0" dirty="0" smtClean="0"/>
            </a:b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Z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tưởng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, code, test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98E43-2B73-40F6-AEC2-6BE1AEE1F1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80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2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1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9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83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0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7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5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5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25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EF849-E308-4957-B954-F5D9C0083076}" type="datetimeFigureOut">
              <a:rPr lang="en-US" smtClean="0"/>
              <a:t>5/10/2015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A428-E144-437A-A120-4E157EB05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8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a.com/statistics/278414/number-of-worldwide-social-network-user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ocialmediatoday.com/content/top-7-anticipated-social-media-trends-2015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2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0631" y="2310649"/>
            <a:ext cx="9144000" cy="115507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TrendyPlus</a:t>
            </a:r>
            <a:endParaRPr lang="en-US" b="1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0631" y="3557794"/>
            <a:ext cx="9144000" cy="468921"/>
          </a:xfrm>
        </p:spPr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Social Network Trendy Sharing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392" y="2258809"/>
            <a:ext cx="2413819" cy="2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Proposal System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58" y="47625"/>
            <a:ext cx="5943600" cy="6810375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2304191" y="3356974"/>
            <a:ext cx="2317467" cy="1193103"/>
          </a:xfrm>
          <a:prstGeom prst="cloudCallout">
            <a:avLst>
              <a:gd name="adj1" fmla="val 54898"/>
              <a:gd name="adj2" fmla="val 6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1540701" y="4862185"/>
            <a:ext cx="2780777" cy="1193103"/>
          </a:xfrm>
          <a:prstGeom prst="cloudCallout">
            <a:avLst>
              <a:gd name="adj1" fmla="val 54898"/>
              <a:gd name="adj2" fmla="val 66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Manage </a:t>
            </a:r>
            <a:r>
              <a:rPr lang="en-US" sz="2000" dirty="0" smtClean="0"/>
              <a:t>Authentication</a:t>
            </a:r>
            <a:endParaRPr lang="en-US" sz="2000" dirty="0"/>
          </a:p>
        </p:txBody>
      </p:sp>
      <p:sp>
        <p:nvSpPr>
          <p:cNvPr id="9" name="Cloud Callout 8"/>
          <p:cNvSpPr/>
          <p:nvPr/>
        </p:nvSpPr>
        <p:spPr>
          <a:xfrm>
            <a:off x="5423770" y="5047989"/>
            <a:ext cx="1954060" cy="1007299"/>
          </a:xfrm>
          <a:prstGeom prst="cloudCallout">
            <a:avLst>
              <a:gd name="adj1" fmla="val 22189"/>
              <a:gd name="adj2" fmla="val 678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</a:t>
            </a:r>
          </a:p>
          <a:p>
            <a:pPr algn="ctr"/>
            <a:r>
              <a:rPr lang="en-US" dirty="0" smtClean="0"/>
              <a:t>Real -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6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1924087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8" y="2121277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6" y="2945442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8" y="3670081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1" y="4394720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5119359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84399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1304" y="210588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1304" y="2928066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2" y="3643335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4" y="4371721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509636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81537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Process Model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IterativeMode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60" y="1290179"/>
            <a:ext cx="9655480" cy="5314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71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Work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92270"/>
            <a:ext cx="1051560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342898" defTabSz="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hours/day, 5 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days/week.</a:t>
            </a:r>
            <a:endParaRPr lang="en-US" sz="28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98" indent="-342898" defTabSz="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Location: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FPT University, D402 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KTX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 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HL.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marL="342898" indent="-342898" defTabSz="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en-US" sz="28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8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98" indent="-342898" defTabSz="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Meeting supervisor: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nce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week.</a:t>
            </a:r>
            <a:endParaRPr lang="en-US" sz="28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898" indent="-342898" defTabSz="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28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building: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nce </a:t>
            </a:r>
            <a:r>
              <a:rPr lang="en-US" sz="28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28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month.</a:t>
            </a:r>
            <a:endParaRPr lang="en-US" sz="28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08" y="2726004"/>
            <a:ext cx="759912" cy="759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20" y="2623121"/>
            <a:ext cx="959417" cy="959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45" y="2662869"/>
            <a:ext cx="879919" cy="879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29" y="2747446"/>
            <a:ext cx="710763" cy="710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305" y="2700952"/>
            <a:ext cx="876525" cy="8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Planning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4414"/>
            <a:ext cx="12192000" cy="472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Tools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C:\Users\Cuong\Desktop\tải xuống (3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84" y="1484579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Cuong\Desktop\tải xuống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15" y="1393657"/>
            <a:ext cx="1278133" cy="13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Cuong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10" y="1441491"/>
            <a:ext cx="1349240" cy="134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Cuong\Desktop\images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748" y="1424318"/>
            <a:ext cx="1281327" cy="12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Cuong\Desktop\images (2)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84" y="4108978"/>
            <a:ext cx="1300162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:\Users\Cuong\Desktop\github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930" y="4073259"/>
            <a:ext cx="20574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C:\Users\Cuong\Desktop\tải xuống (7)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99" y="4067083"/>
            <a:ext cx="2296293" cy="137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Cuong\Desktop\tải xuống (5)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37" y="4144756"/>
            <a:ext cx="1379548" cy="116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78551" y="3036803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Chrome 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43.0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4134" y="3036802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Office 2013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9717" y="3027248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Enterprise Architect 12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796499" y="3036802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PHPStorm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8.0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8551" y="5578385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Redmin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1.4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84133" y="5578383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HTML5 &amp; CSS3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89717" y="5572227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2.2.0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809973" y="5572227"/>
            <a:ext cx="2543827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Redis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3.0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8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5"/>
          <a:stretch/>
        </p:blipFill>
        <p:spPr>
          <a:xfrm>
            <a:off x="838200" y="2254884"/>
            <a:ext cx="2017734" cy="1056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7459" r="6822" b="7293"/>
          <a:stretch/>
        </p:blipFill>
        <p:spPr>
          <a:xfrm>
            <a:off x="3370545" y="2175961"/>
            <a:ext cx="1359078" cy="133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 t="17455" r="20398" b="16278"/>
          <a:stretch/>
        </p:blipFill>
        <p:spPr>
          <a:xfrm>
            <a:off x="5496686" y="2104784"/>
            <a:ext cx="1225458" cy="135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6240" r="8738" b="6439"/>
          <a:stretch/>
        </p:blipFill>
        <p:spPr>
          <a:xfrm>
            <a:off x="9467435" y="1997762"/>
            <a:ext cx="1373687" cy="1466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83" y="2014210"/>
            <a:ext cx="1386213" cy="13862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94775" y="3817800"/>
            <a:ext cx="1704584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 5.6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97792" y="3822382"/>
            <a:ext cx="1704584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Laravel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4.2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18163" y="3817799"/>
            <a:ext cx="1782504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NodeJS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0.12.1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03537" y="3816705"/>
            <a:ext cx="1782504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MySQL 5.5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142190" y="3816705"/>
            <a:ext cx="2024176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AngularJS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1.2.22 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 Management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5" y="1212252"/>
            <a:ext cx="11798709" cy="521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2620616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6" y="1982594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5" y="2827528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8" y="3670081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1" y="4394720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5119359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84399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6251" y="195484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6251" y="2798028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2" y="3643335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4" y="4371721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509636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81537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 Diagram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2" descr="C:\Users\Cuong\Downloads\Compressed\New-folder-2\New folder (2)\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r="2219"/>
          <a:stretch/>
        </p:blipFill>
        <p:spPr bwMode="auto">
          <a:xfrm>
            <a:off x="5549030" y="0"/>
            <a:ext cx="6551112" cy="658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1700585"/>
            <a:ext cx="1296000" cy="129614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34200" y="1700585"/>
            <a:ext cx="2664296" cy="12960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</a:p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 User</a:t>
            </a:r>
          </a:p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0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TrendyPlus</a:t>
            </a:r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Team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952" y="3034036"/>
            <a:ext cx="1867640" cy="18676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57851" y="5013088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Mr.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Nguyễn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Tất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Trung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314" y="1412378"/>
            <a:ext cx="1693486" cy="16934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22201" y="3192738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Vũ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Tuấn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Nghĩa</a:t>
            </a:r>
            <a:endParaRPr lang="en-GB" sz="20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Member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15" y="4092670"/>
            <a:ext cx="1745686" cy="1745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0723" y="5892800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Nguyễn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Đức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Nam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Member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070" y="4238173"/>
            <a:ext cx="1553974" cy="15498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022201" y="5837849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Luân</a:t>
            </a:r>
            <a:endParaRPr lang="en-GB" sz="20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Member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15" y="1368399"/>
            <a:ext cx="1625957" cy="16503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3502" y="3105864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Trung Anh</a:t>
            </a: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Member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11037" y="1888788"/>
            <a:ext cx="2969712" cy="81279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Đặng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Mạnh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Cường</a:t>
            </a:r>
            <a:endParaRPr lang="en-GB" sz="20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Leader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26" y="31138"/>
            <a:ext cx="1724134" cy="174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2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089764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5054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74" y="2430909"/>
            <a:ext cx="6304548" cy="1944904"/>
          </a:xfrm>
          <a:prstGeom prst="rect">
            <a:avLst/>
          </a:prstGeom>
          <a:ln w="12700" cmpd="sng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6627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1627924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009" y="1182067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38017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5054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85" y="1725199"/>
            <a:ext cx="8488586" cy="393682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4516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2076601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1795" y="1185892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00226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5054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Description: Description: C:\Users\Anh\Desktop\New folder (2)\03-Newsfe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221" y="1215323"/>
            <a:ext cx="8336863" cy="450163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5132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1376" y="2611942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6" y="1190334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567" y="2712512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5054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2)\04-ViewUserPag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7984" r="25768" b="843"/>
          <a:stretch/>
        </p:blipFill>
        <p:spPr bwMode="auto">
          <a:xfrm>
            <a:off x="3691222" y="1108456"/>
            <a:ext cx="8308712" cy="541808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84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3101827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13483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75054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25" y="1645184"/>
            <a:ext cx="8432596" cy="407177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731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482" y="3599243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89425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164008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3699813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89"/>
          <a:stretch/>
        </p:blipFill>
        <p:spPr>
          <a:xfrm>
            <a:off x="3498938" y="1939633"/>
            <a:ext cx="8593318" cy="2686196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815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3478" y="4096835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89425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164008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661059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09" y="4191766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396" y="1189425"/>
            <a:ext cx="4824842" cy="4920790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5366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0954" y="4590461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89425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164008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661059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199" y="415670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09" y="4688004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3" b="581"/>
          <a:stretch/>
        </p:blipFill>
        <p:spPr>
          <a:xfrm>
            <a:off x="3691222" y="1148175"/>
            <a:ext cx="8287985" cy="456878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049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5903" y="5083672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89425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164008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661059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199" y="415670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09" y="465152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09" y="5178794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2)\06-ViewShopon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00" y="1722725"/>
            <a:ext cx="8719605" cy="254767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0672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Guest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0955" y="5638362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89425"/>
            <a:ext cx="142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67649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Trendy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162648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Newsfeed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663328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User page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164008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Around here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661059"/>
            <a:ext cx="2013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Location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199" y="415670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09" y="465152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09" y="515439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on Map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2)\09-Suggestrelate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3557" r="3086" b="5533"/>
          <a:stretch/>
        </p:blipFill>
        <p:spPr bwMode="auto">
          <a:xfrm>
            <a:off x="5194009" y="1490762"/>
            <a:ext cx="5098476" cy="3863688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55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198" y="1089764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41372" y="22208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6" y="2945442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8" y="3670081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48" y="4394720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3248" y="5119359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84399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1304" y="2194057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1304" y="2928066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2" y="3643335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4" y="4371721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509636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81537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3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089764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2)\Add Po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99" y="1078933"/>
            <a:ext cx="7758839" cy="313642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18" name="Picture 17" descr="C:\Users\Anh\Desktop\New folder (2)\EditPos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99" y="4450163"/>
            <a:ext cx="3322986" cy="166690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8" y="4282250"/>
            <a:ext cx="3353268" cy="2286319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1087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089764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C:\Users\Anh\Desktop\New folder (5)\Captur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7807" r="3631" b="27397"/>
          <a:stretch/>
        </p:blipFill>
        <p:spPr bwMode="auto">
          <a:xfrm>
            <a:off x="4529136" y="1614347"/>
            <a:ext cx="3324683" cy="404217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C:\Users\Anh\Desktop\New folder (5)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6" y="2275731"/>
            <a:ext cx="3324683" cy="154690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21" name="Picture 20" descr="C:\Users\Anh\Desktop\New folder (2)\Viewpostcomment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12830" r="3147" b="2642"/>
          <a:stretch/>
        </p:blipFill>
        <p:spPr bwMode="auto">
          <a:xfrm>
            <a:off x="8090833" y="1599155"/>
            <a:ext cx="3668025" cy="304310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/>
          <a:stretch/>
        </p:blipFill>
        <p:spPr>
          <a:xfrm>
            <a:off x="4529135" y="4242147"/>
            <a:ext cx="3324683" cy="13323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03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627924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3321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3" y="1333232"/>
            <a:ext cx="5557864" cy="75789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3" y="2334591"/>
            <a:ext cx="5557864" cy="243852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1647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2149703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33211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5)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2" y="1089764"/>
            <a:ext cx="3618415" cy="2968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17" name="Picture 16" descr="C:\Users\Anh\Desktop\New folder (2)\13-AddShopComment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"/>
          <a:stretch/>
        </p:blipFill>
        <p:spPr bwMode="auto">
          <a:xfrm>
            <a:off x="4557712" y="4200932"/>
            <a:ext cx="7141308" cy="53281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C:\Users\Anh\Desktop\New folder (2)\EditShopComment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" b="1579"/>
          <a:stretch/>
        </p:blipFill>
        <p:spPr bwMode="auto">
          <a:xfrm>
            <a:off x="4557712" y="4876250"/>
            <a:ext cx="7116093" cy="124081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/>
          <a:stretch/>
        </p:blipFill>
        <p:spPr>
          <a:xfrm>
            <a:off x="8309113" y="1627940"/>
            <a:ext cx="3813314" cy="153950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243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2675841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 descr="C:\Users\Anh\Desktop\New folder (2)\ImageEdit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50" y="972067"/>
            <a:ext cx="7652739" cy="5256372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9854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3167445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5)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07" y="1557760"/>
            <a:ext cx="4674871" cy="382062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0254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3659049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C:\Users\Anh\Desktop\New folder (5)\Captur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" r="7143"/>
          <a:stretch/>
        </p:blipFill>
        <p:spPr bwMode="auto">
          <a:xfrm>
            <a:off x="6769208" y="1001351"/>
            <a:ext cx="2074167" cy="5498384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268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09" y="4150653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Captur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" t="308" r="1916" b="2167"/>
          <a:stretch/>
        </p:blipFill>
        <p:spPr bwMode="auto">
          <a:xfrm>
            <a:off x="6096000" y="1481747"/>
            <a:ext cx="3972707" cy="4143718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95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4642257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Description: D:\CUONG\tai lieu hoc\IS20701 - Spring 2015\ĐỒ ÁN\TrendyPlus\ảnh R6\11157144_867635649976683_2142174803_o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t="5405" r="29650" b="9765"/>
          <a:stretch/>
        </p:blipFill>
        <p:spPr bwMode="auto">
          <a:xfrm>
            <a:off x="5800564" y="1204076"/>
            <a:ext cx="4621471" cy="4512883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321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5139313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Picture 18" descr="Captur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4"/>
          <a:stretch/>
        </p:blipFill>
        <p:spPr bwMode="auto">
          <a:xfrm>
            <a:off x="6096000" y="1062165"/>
            <a:ext cx="3713903" cy="503747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2534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C:\Users\Cuong\Desktop\0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76" y="1089764"/>
            <a:ext cx="8667123" cy="495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92"/>
          <p:cNvSpPr txBox="1"/>
          <p:nvPr/>
        </p:nvSpPr>
        <p:spPr>
          <a:xfrm>
            <a:off x="1953537" y="5832492"/>
            <a:ext cx="8610600" cy="5559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Bef>
                <a:spcPts val="400"/>
              </a:spcBef>
              <a:spcAft>
                <a:spcPts val="960"/>
              </a:spcAft>
            </a:pPr>
            <a:r>
              <a:rPr lang="en-US" dirty="0" smtClean="0">
                <a:effectLst/>
                <a:latin typeface="Segoe UI" panose="020B0502040204020203" pitchFamily="34" charset="0"/>
                <a:ea typeface="Calibri"/>
                <a:cs typeface="Segoe UI" panose="020B0502040204020203" pitchFamily="34" charset="0"/>
              </a:rPr>
              <a:t>Number </a:t>
            </a:r>
            <a:r>
              <a:rPr lang="en-US" dirty="0">
                <a:effectLst/>
                <a:latin typeface="Segoe UI" panose="020B0502040204020203" pitchFamily="34" charset="0"/>
                <a:ea typeface="Calibri"/>
                <a:cs typeface="Segoe UI" panose="020B0502040204020203" pitchFamily="34" charset="0"/>
              </a:rPr>
              <a:t>of social network users worldwide from 2010 to 2018 (in billions)</a:t>
            </a:r>
            <a:endParaRPr lang="vi-VN" dirty="0">
              <a:effectLst/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Segoe UI" panose="020B0502040204020203" pitchFamily="34" charset="0"/>
                <a:ea typeface="Calibri"/>
                <a:cs typeface="Segoe UI" panose="020B0502040204020203" pitchFamily="34" charset="0"/>
              </a:rPr>
              <a:t> </a:t>
            </a:r>
            <a:endParaRPr lang="vi-VN" dirty="0">
              <a:effectLst/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  <p:sp>
        <p:nvSpPr>
          <p:cNvPr id="6" name="Text Box 492"/>
          <p:cNvSpPr txBox="1"/>
          <p:nvPr/>
        </p:nvSpPr>
        <p:spPr>
          <a:xfrm>
            <a:off x="1953537" y="6249427"/>
            <a:ext cx="8610600" cy="2779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u="sng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http://www.statista.com/statistics/278414/number-of-worldwide-social-network-users/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5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5625465"/>
            <a:ext cx="3270336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89819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Post 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82379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Album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Editor Image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 Tagging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 Shop’s Information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Shop Detail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009" y="5716959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Follow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5)\Captu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37" y="1289819"/>
            <a:ext cx="181627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C:\Users\Anh\Desktop\New folder (5)\Captur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10118"/>
          <a:stretch/>
        </p:blipFill>
        <p:spPr bwMode="auto">
          <a:xfrm>
            <a:off x="5924811" y="1315233"/>
            <a:ext cx="1841326" cy="73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aptur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" t="62951" r="27018" b="5226"/>
          <a:stretch/>
        </p:blipFill>
        <p:spPr bwMode="auto">
          <a:xfrm>
            <a:off x="4108537" y="2304672"/>
            <a:ext cx="6764055" cy="1454162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C:\Users\Anh\Desktop\New folder (5)\Capture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" t="5093" b="4629"/>
          <a:stretch/>
        </p:blipFill>
        <p:spPr bwMode="auto">
          <a:xfrm>
            <a:off x="4108537" y="3899032"/>
            <a:ext cx="5705808" cy="2327683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74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089764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</a:t>
            </a:r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Favorite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Cover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Logout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C:\Users\Anh\Desktop\New folder (5)\Captur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 b="11765"/>
          <a:stretch/>
        </p:blipFill>
        <p:spPr bwMode="auto">
          <a:xfrm>
            <a:off x="5187376" y="1532434"/>
            <a:ext cx="4348546" cy="1185967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C:\Users\Anh\Desktop\New folder (5)\ss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1"/>
          <a:stretch/>
        </p:blipFill>
        <p:spPr bwMode="auto">
          <a:xfrm>
            <a:off x="5187376" y="2926953"/>
            <a:ext cx="4311771" cy="125818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86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1681938"/>
            <a:ext cx="2531300" cy="6012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</a:t>
            </a:r>
            <a:r>
              <a:rPr lang="en-GB" sz="2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Favorite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Cover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Logout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 descr="Cap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113" y="1843497"/>
            <a:ext cx="866522" cy="66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aptur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8" r="24039" b="5187"/>
          <a:stretch/>
        </p:blipFill>
        <p:spPr bwMode="auto">
          <a:xfrm>
            <a:off x="6634889" y="1089764"/>
            <a:ext cx="2698185" cy="5037750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71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Registered 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2173541"/>
            <a:ext cx="2531300" cy="15842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29135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</a:t>
            </a:r>
            <a:r>
              <a:rPr lang="en-GB" sz="2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Favorite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Cover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67335"/>
            <a:ext cx="2168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Logout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C:\Users\Anh\Desktop\New folder (5)\Captur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/>
          <a:stretch/>
        </p:blipFill>
        <p:spPr bwMode="auto">
          <a:xfrm>
            <a:off x="5639901" y="2091890"/>
            <a:ext cx="3770768" cy="215110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C:\Users\Anh\Desktop\New folder (5)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902" y="4360256"/>
            <a:ext cx="2264022" cy="137325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01" y="1241069"/>
            <a:ext cx="948264" cy="73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1" y="1089763"/>
            <a:ext cx="3044866" cy="118596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178295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 descr="C:\Users\Anh\Desktop\New folder (5)\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50" y="3359700"/>
            <a:ext cx="8074400" cy="23662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19" name="Picture 18" descr="C:\Users\Anh\Desktop\New folder (5)\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50" y="1456831"/>
            <a:ext cx="8074400" cy="178741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08124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6010" y="2154891"/>
            <a:ext cx="3042719" cy="11040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0903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C:\Users\Anh\Desktop\New folder (5)\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603" y="1557404"/>
            <a:ext cx="8120238" cy="1833994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16" name="Picture 15" descr="C:\Users\Anh\Desktop\New folder (5)\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50" y="3568053"/>
            <a:ext cx="8134520" cy="2009296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17077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3183847"/>
            <a:ext cx="3042719" cy="11040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0903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 descr="C:\Users\Anh\Desktop\New folder (5)\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37" y="2252681"/>
            <a:ext cx="7915499" cy="231968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4832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4181727"/>
            <a:ext cx="3042719" cy="15426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0903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 descr="C:\Users\Anh\Desktop\New folder (5)\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86" y="974575"/>
            <a:ext cx="7383061" cy="166749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</p:pic>
      <p:pic>
        <p:nvPicPr>
          <p:cNvPr id="18" name="Picture 17"/>
          <p:cNvPicPr/>
          <p:nvPr/>
        </p:nvPicPr>
        <p:blipFill rotWithShape="1">
          <a:blip r:embed="rId3"/>
          <a:srcRect l="1923" t="9908" r="1444" b="10832"/>
          <a:stretch/>
        </p:blipFill>
        <p:spPr bwMode="auto">
          <a:xfrm>
            <a:off x="4433874" y="4025393"/>
            <a:ext cx="7370873" cy="2444734"/>
          </a:xfrm>
          <a:prstGeom prst="rect">
            <a:avLst/>
          </a:prstGeom>
          <a:ln w="12700">
            <a:solidFill>
              <a:schemeClr val="accent5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873" y="2795836"/>
            <a:ext cx="7370873" cy="979630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40060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4181727"/>
            <a:ext cx="3042719" cy="15426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0903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81" y="668984"/>
            <a:ext cx="7635196" cy="259650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81" y="3707746"/>
            <a:ext cx="7652581" cy="26045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75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Administrator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4181727"/>
            <a:ext cx="3042719" cy="154266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1190334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275731"/>
            <a:ext cx="216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User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199" y="2767335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Post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199" y="3258939"/>
            <a:ext cx="2531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 All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199" y="3750543"/>
            <a:ext cx="313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Update Information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012" y="4242147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6011" y="4733751"/>
            <a:ext cx="328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Unban User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6010" y="5225355"/>
            <a:ext cx="286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Report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1709035"/>
            <a:ext cx="225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Shop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50" y="1794110"/>
            <a:ext cx="8083463" cy="2746670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627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 descr="C:\Users\Cuong\Desktop\using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38" y="2646134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Cuong\Desktop\realti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74" y="3274784"/>
            <a:ext cx="410337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92"/>
          <p:cNvSpPr txBox="1"/>
          <p:nvPr/>
        </p:nvSpPr>
        <p:spPr>
          <a:xfrm>
            <a:off x="1938403" y="6215744"/>
            <a:ext cx="8103870" cy="35415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u="sng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http://www.socialmediatoday.com/content/top-7-anticipated-social-media-trends-2015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Box 492"/>
          <p:cNvSpPr txBox="1"/>
          <p:nvPr/>
        </p:nvSpPr>
        <p:spPr>
          <a:xfrm>
            <a:off x="1760238" y="1513792"/>
            <a:ext cx="8460200" cy="7083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5000"/>
              </a:lnSpc>
              <a:spcBef>
                <a:spcPts val="400"/>
              </a:spcBef>
              <a:spcAft>
                <a:spcPts val="960"/>
              </a:spcAft>
            </a:pPr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3200" b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Anticipated Social Media Trends in 2015</a:t>
            </a:r>
            <a:endParaRPr lang="vi-VN" sz="3200" b="1" dirty="0">
              <a:solidFill>
                <a:schemeClr val="accent5"/>
              </a:solidFill>
              <a:effectLst/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 – Functional Requirement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1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152593"/>
              </p:ext>
            </p:extLst>
          </p:nvPr>
        </p:nvGraphicFramePr>
        <p:xfrm>
          <a:off x="320561" y="1499242"/>
          <a:ext cx="11719774" cy="4234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944"/>
                <a:gridCol w="2586624"/>
                <a:gridCol w="4171167"/>
                <a:gridCol w="2032039"/>
              </a:tblGrid>
              <a:tr h="415426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Usability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Security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Maintainability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1266942">
                <a:tc>
                  <a:txBody>
                    <a:bodyPr/>
                    <a:lstStyle/>
                    <a:p>
                      <a:pPr algn="just"/>
                      <a:r>
                        <a:rPr lang="en-US" sz="1800" b="0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 user interface should be elegant, simple</a:t>
                      </a:r>
                      <a:r>
                        <a:rPr lang="en-US" sz="1800" b="0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easy to use.</a:t>
                      </a:r>
                      <a:endParaRPr lang="en-US" sz="1800" b="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Apply social network (Facebook, Google, Twitter) token to restrict user access.</a:t>
                      </a:r>
                      <a:endParaRPr lang="vi-VN" sz="1800" b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just"/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Follow coding convention, comment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before each function.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Database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 3NF.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1024338">
                <a:tc>
                  <a:txBody>
                    <a:bodyPr/>
                    <a:lstStyle/>
                    <a:p>
                      <a:pPr algn="l"/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Follow Object – Oriented - Programing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paradigm.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Review code to reduce unnecessary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code</a:t>
                      </a:r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1331639">
                <a:tc>
                  <a:txBody>
                    <a:bodyPr/>
                    <a:lstStyle/>
                    <a:p>
                      <a:pPr algn="l"/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Follow layered architecture, modular</a:t>
                      </a:r>
                      <a:r>
                        <a:rPr lang="en-US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software and component- based development.</a:t>
                      </a:r>
                      <a:endParaRPr lang="en-US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1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3322738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6" y="1982594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5" y="270315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7" y="3500035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1" y="4394720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5119359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84399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6251" y="195484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6251" y="2673653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1" y="3473289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4" y="4371721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509636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81537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Architectural Design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428691"/>
            <a:ext cx="2969712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RESTful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API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91" y="0"/>
            <a:ext cx="6168609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32" y="5313557"/>
            <a:ext cx="362001" cy="314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04" y="5032530"/>
            <a:ext cx="914528" cy="119079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8200" y="2173347"/>
            <a:ext cx="2969712" cy="233602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 Patterns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Repository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Dependency Injection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Inversion of control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Design Patterns PHP Author: Dominik </a:t>
            </a:r>
            <a:r>
              <a:rPr lang="en-US" sz="2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Liebler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36" y="365125"/>
            <a:ext cx="4699067" cy="724639"/>
          </a:xfrm>
        </p:spPr>
        <p:txBody>
          <a:bodyPr>
            <a:no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Architectural Design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1" y="1428691"/>
            <a:ext cx="2969712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TrendyPlus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Application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04" y="0"/>
            <a:ext cx="6753896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2173347"/>
            <a:ext cx="2969712" cy="267422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Advantages 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0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of using </a:t>
            </a:r>
            <a:r>
              <a:rPr lang="en-US" sz="2000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AngularJS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– View – Whatever 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pattern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way data binding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50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199" y="1231082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966943"/>
            <a:ext cx="296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468171"/>
            <a:ext cx="335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Item – to – Item 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196218" y="1538722"/>
            <a:ext cx="61436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10580" y="1231081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99429" y="1538722"/>
            <a:ext cx="0" cy="16778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03399" y="2360004"/>
            <a:ext cx="307181" cy="70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810580" y="2073683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Dispacher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06610" y="2919293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ZScore’s</a:t>
            </a:r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Flowchart 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503398" y="3216564"/>
            <a:ext cx="307181" cy="70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Callout 11"/>
          <p:cNvSpPr/>
          <p:nvPr/>
        </p:nvSpPr>
        <p:spPr>
          <a:xfrm>
            <a:off x="5053375" y="43551"/>
            <a:ext cx="2868460" cy="911410"/>
          </a:xfrm>
          <a:prstGeom prst="cloudCallout">
            <a:avLst>
              <a:gd name="adj1" fmla="val -45725"/>
              <a:gd name="adj2" fmla="val 72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Using in </a:t>
            </a:r>
            <a:r>
              <a:rPr lang="en-US" sz="20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Statistics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8475780" y="814192"/>
            <a:ext cx="3661230" cy="1236423"/>
          </a:xfrm>
          <a:prstGeom prst="cloudCallout">
            <a:avLst>
              <a:gd name="adj1" fmla="val -56205"/>
              <a:gd name="adj2" fmla="val 71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 Based on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CronJob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Technology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 Linux</a:t>
            </a:r>
          </a:p>
        </p:txBody>
      </p:sp>
    </p:spTree>
    <p:extLst>
      <p:ext uri="{BB962C8B-B14F-4D97-AF65-F5344CB8AC3E}">
        <p14:creationId xmlns:p14="http://schemas.microsoft.com/office/powerpoint/2010/main" val="16535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GB" sz="4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Dispacher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4307"/>
            <a:ext cx="4383247" cy="1753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r="14728"/>
          <a:stretch/>
        </p:blipFill>
        <p:spPr>
          <a:xfrm>
            <a:off x="838200" y="3306868"/>
            <a:ext cx="6360220" cy="1884563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3955346" y="1022862"/>
            <a:ext cx="3705339" cy="1302865"/>
          </a:xfrm>
          <a:prstGeom prst="cloudCallout">
            <a:avLst>
              <a:gd name="adj1" fmla="val -56205"/>
              <a:gd name="adj2" fmla="val 71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 this formula build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Algorithm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170493" y="5323879"/>
            <a:ext cx="3705339" cy="1332075"/>
          </a:xfrm>
          <a:prstGeom prst="cloudCallout">
            <a:avLst>
              <a:gd name="adj1" fmla="val 66318"/>
              <a:gd name="adj2" fmla="val -56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Help run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Algorithm every day at specific time 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48210"/>
              </p:ext>
            </p:extLst>
          </p:nvPr>
        </p:nvGraphicFramePr>
        <p:xfrm>
          <a:off x="6453678" y="2486515"/>
          <a:ext cx="5399108" cy="446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88"/>
                <a:gridCol w="1443748"/>
                <a:gridCol w="1961535"/>
                <a:gridCol w="1153837"/>
              </a:tblGrid>
              <a:tr h="446084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day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Interaction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Sqr_interaction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zScore</a:t>
                      </a:r>
                      <a:endParaRPr lang="en-US" b="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loud Callout 14"/>
          <p:cNvSpPr/>
          <p:nvPr/>
        </p:nvSpPr>
        <p:spPr>
          <a:xfrm>
            <a:off x="8486661" y="748955"/>
            <a:ext cx="3705339" cy="1302865"/>
          </a:xfrm>
          <a:prstGeom prst="cloudCallout">
            <a:avLst>
              <a:gd name="adj1" fmla="val -45458"/>
              <a:gd name="adj2" fmla="val 761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Add in Post table in Database</a:t>
            </a:r>
          </a:p>
        </p:txBody>
      </p:sp>
      <p:sp>
        <p:nvSpPr>
          <p:cNvPr id="17" name="Cloud Callout 16"/>
          <p:cNvSpPr/>
          <p:nvPr/>
        </p:nvSpPr>
        <p:spPr>
          <a:xfrm>
            <a:off x="8311036" y="3195791"/>
            <a:ext cx="3705339" cy="1302865"/>
          </a:xfrm>
          <a:prstGeom prst="cloudCallout">
            <a:avLst>
              <a:gd name="adj1" fmla="val -29537"/>
              <a:gd name="adj2" fmla="val 79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How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formula implement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878130"/>
                  </p:ext>
                </p:extLst>
              </p:nvPr>
            </p:nvGraphicFramePr>
            <p:xfrm>
              <a:off x="7327965" y="4984955"/>
              <a:ext cx="4709497" cy="1794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2214"/>
                    <a:gridCol w="2977283"/>
                  </a:tblGrid>
                  <a:tr h="446084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x</a:t>
                          </a:r>
                          <a:endParaRPr lang="en-US" b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Interaction in current</a:t>
                          </a:r>
                          <a:r>
                            <a:rPr lang="en-US" b="0" baseline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day</a:t>
                          </a:r>
                          <a:endParaRPr lang="en-US" b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</a:tr>
                  <a:tr h="446084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Mean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Interaction / day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</a:tr>
                  <a:tr h="44608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Standard deviation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𝑠𝑞𝑟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𝑖𝑛𝑡𝑒𝑟𝑎𝑐𝑡𝑖𝑜𝑛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𝑑𝑎𝑦</m:t>
                                        </m:r>
                                      </m:den>
                                    </m:f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𝑚𝑒𝑎𝑛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9878130"/>
                  </p:ext>
                </p:extLst>
              </p:nvPr>
            </p:nvGraphicFramePr>
            <p:xfrm>
              <a:off x="7327965" y="4984955"/>
              <a:ext cx="4709497" cy="17940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2214"/>
                    <a:gridCol w="2977283"/>
                  </a:tblGrid>
                  <a:tr h="446084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x</a:t>
                          </a:r>
                          <a:endParaRPr lang="en-US" b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Interaction in current</a:t>
                          </a:r>
                          <a:r>
                            <a:rPr lang="en-US" b="0" baseline="0" dirty="0" smtClean="0"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 day</a:t>
                          </a:r>
                          <a:endParaRPr lang="en-US" b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</a:tr>
                  <a:tr h="446084">
                    <a:tc>
                      <a:txBody>
                        <a:bodyPr/>
                        <a:lstStyle/>
                        <a:p>
                          <a:r>
                            <a:rPr lang="en-US" b="0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Mean</a:t>
                          </a:r>
                          <a:endParaRPr lang="en-US" b="0" dirty="0">
                            <a:solidFill>
                              <a:schemeClr val="bg1"/>
                            </a:solidFill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Interaction / day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</a:tr>
                  <a:tr h="90189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  <a:latin typeface="Segoe UI" panose="020B0502040204020203" pitchFamily="34" charset="0"/>
                              <a:cs typeface="Segoe UI" panose="020B0502040204020203" pitchFamily="34" charset="0"/>
                            </a:rPr>
                            <a:t>Standard deviation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8282" t="-101342" r="-818" b="-134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315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ZScore’s</a:t>
            </a: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Flowchart 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37" y="150312"/>
            <a:ext cx="6507970" cy="65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1552" y="1873628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– Time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552" y="1428691"/>
            <a:ext cx="296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9" y="2468171"/>
            <a:ext cx="335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Item – to – Item Suggestion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249571" y="2162836"/>
            <a:ext cx="61436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63933" y="1865564"/>
            <a:ext cx="4154808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– Time Architectural Overview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3933" y="2670673"/>
            <a:ext cx="4154808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Notification’s Flowchart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550797" y="2169291"/>
            <a:ext cx="0" cy="79865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50797" y="2967944"/>
            <a:ext cx="307181" cy="70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54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241088" cy="72463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– Time Architectural Overview</a:t>
            </a: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5" y="3047340"/>
            <a:ext cx="2786200" cy="1498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50" y="3060917"/>
            <a:ext cx="1776569" cy="1498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439" y="3060917"/>
            <a:ext cx="1314352" cy="1498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43" y="5754125"/>
            <a:ext cx="929802" cy="9298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19063" y="5363704"/>
            <a:ext cx="128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nteraction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335713" y="5381100"/>
            <a:ext cx="1301389" cy="37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nteraction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17159" y="5363704"/>
            <a:ext cx="12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nteraction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29835" y="3421003"/>
            <a:ext cx="156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ublish Data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92473" y="3859212"/>
            <a:ext cx="173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Notification Channel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58949" y="3422401"/>
            <a:ext cx="156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ublish Data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14681" y="3899249"/>
            <a:ext cx="1752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Which </a:t>
            </a:r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lient </a:t>
            </a:r>
            <a:r>
              <a:rPr lang="en-US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ubscribe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8952" y="3106426"/>
            <a:ext cx="121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Emit </a:t>
            </a:r>
          </a:p>
          <a:p>
            <a:pPr algn="ctr"/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en-US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3" y="1215621"/>
            <a:ext cx="5142045" cy="1610338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5400000">
            <a:off x="8121564" y="2848374"/>
            <a:ext cx="187688" cy="191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5400000">
            <a:off x="4643771" y="2848375"/>
            <a:ext cx="187688" cy="1914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5400000">
            <a:off x="436172" y="3466705"/>
            <a:ext cx="187689" cy="727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07" y="5733036"/>
            <a:ext cx="929802" cy="929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165" y="5733036"/>
            <a:ext cx="929802" cy="929802"/>
          </a:xfrm>
          <a:prstGeom prst="rect">
            <a:avLst/>
          </a:prstGeom>
        </p:spPr>
      </p:pic>
      <p:sp>
        <p:nvSpPr>
          <p:cNvPr id="4" name="Up Arrow 3"/>
          <p:cNvSpPr/>
          <p:nvPr/>
        </p:nvSpPr>
        <p:spPr>
          <a:xfrm rot="2750097">
            <a:off x="8833486" y="4141929"/>
            <a:ext cx="175284" cy="14155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/>
          <p:cNvSpPr/>
          <p:nvPr/>
        </p:nvSpPr>
        <p:spPr>
          <a:xfrm rot="18343625">
            <a:off x="10722139" y="4050857"/>
            <a:ext cx="184613" cy="15630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9797606" y="4576552"/>
            <a:ext cx="175811" cy="8894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loud Callout 40"/>
          <p:cNvSpPr/>
          <p:nvPr/>
        </p:nvSpPr>
        <p:spPr>
          <a:xfrm>
            <a:off x="5254969" y="1714190"/>
            <a:ext cx="3300308" cy="1080990"/>
          </a:xfrm>
          <a:prstGeom prst="cloudCallout">
            <a:avLst>
              <a:gd name="adj1" fmla="val -11102"/>
              <a:gd name="adj2" fmla="val 76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Using for 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Publish – Subscribe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Cloud Callout 41"/>
          <p:cNvSpPr/>
          <p:nvPr/>
        </p:nvSpPr>
        <p:spPr>
          <a:xfrm>
            <a:off x="8921128" y="1665982"/>
            <a:ext cx="3097376" cy="1080990"/>
          </a:xfrm>
          <a:prstGeom prst="cloudCallout">
            <a:avLst>
              <a:gd name="adj1" fmla="val -13933"/>
              <a:gd name="adj2" fmla="val 9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Save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Notification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MySQL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Cloud Callout 43"/>
          <p:cNvSpPr/>
          <p:nvPr/>
        </p:nvSpPr>
        <p:spPr>
          <a:xfrm>
            <a:off x="4400219" y="5063620"/>
            <a:ext cx="3097376" cy="1080990"/>
          </a:xfrm>
          <a:prstGeom prst="cloudCallout">
            <a:avLst>
              <a:gd name="adj1" fmla="val 13162"/>
              <a:gd name="adj2" fmla="val -97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– Value Store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M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emory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loud Callout 44"/>
          <p:cNvSpPr/>
          <p:nvPr/>
        </p:nvSpPr>
        <p:spPr>
          <a:xfrm>
            <a:off x="450738" y="5138036"/>
            <a:ext cx="3097376" cy="1080990"/>
          </a:xfrm>
          <a:prstGeom prst="cloudCallout">
            <a:avLst>
              <a:gd name="adj1" fmla="val 13162"/>
              <a:gd name="adj2" fmla="val -974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Asynchronous Programming</a:t>
            </a:r>
          </a:p>
        </p:txBody>
      </p:sp>
    </p:spTree>
    <p:extLst>
      <p:ext uri="{BB962C8B-B14F-4D97-AF65-F5344CB8AC3E}">
        <p14:creationId xmlns:p14="http://schemas.microsoft.com/office/powerpoint/2010/main" val="7145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" grpId="0" animBg="1"/>
      <p:bldP spid="32" grpId="0" animBg="1"/>
      <p:bldP spid="33" grpId="0" animBg="1"/>
      <p:bldP spid="4" grpId="0" animBg="1"/>
      <p:bldP spid="39" grpId="0" animBg="1"/>
      <p:bldP spid="40" grpId="0" animBg="1"/>
      <p:bldP spid="41" grpId="0" animBg="1"/>
      <p:bldP spid="44" grpId="0" animBg="1"/>
      <p:bldP spid="4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Notification’s Flowchart 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4" y="1089764"/>
            <a:ext cx="9042198" cy="573001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163339" y="1351722"/>
            <a:ext cx="0" cy="530086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163339" y="6652590"/>
            <a:ext cx="1192696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57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event_18939066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08839"/>
            <a:ext cx="8229600" cy="4367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8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317853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Item – to – Item Suggestion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552" y="1428691"/>
            <a:ext cx="296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ZScore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552" y="1873272"/>
            <a:ext cx="335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 Time</a:t>
            </a:r>
            <a:endParaRPr lang="en-GB" sz="2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76666" y="2317852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Item – to – Item Suggestion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162304" y="2625891"/>
            <a:ext cx="614362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69485" y="2624697"/>
            <a:ext cx="0" cy="79865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69485" y="3423350"/>
            <a:ext cx="307181" cy="70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76665" y="3133127"/>
            <a:ext cx="3358019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Suggestion’s Flowchart</a:t>
            </a:r>
            <a:endParaRPr lang="en-GB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Item – to – Item Suggestion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25049"/>
              </p:ext>
            </p:extLst>
          </p:nvPr>
        </p:nvGraphicFramePr>
        <p:xfrm>
          <a:off x="2543973" y="1152323"/>
          <a:ext cx="7062475" cy="2780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5138"/>
                <a:gridCol w="1503124"/>
                <a:gridCol w="1503123"/>
                <a:gridCol w="1402915"/>
                <a:gridCol w="1528175"/>
              </a:tblGrid>
              <a:tr h="45923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11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Shop1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Shop2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Shop3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Shop4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824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74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User2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  <a:tr h="748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User3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0</a:t>
                      </a:r>
                      <a:endParaRPr lang="en-US" sz="2400" b="0" dirty="0"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2" y="5105429"/>
            <a:ext cx="6196888" cy="1497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32" y="5251590"/>
            <a:ext cx="4350130" cy="1205181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1111465" y="4045906"/>
            <a:ext cx="3698529" cy="1080990"/>
          </a:xfrm>
          <a:prstGeom prst="cloudCallout">
            <a:avLst>
              <a:gd name="adj1" fmla="val -44668"/>
              <a:gd name="adj2" fmla="val 79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Cousin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Angle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Between The Two Vectors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loud Callout 12"/>
          <p:cNvSpPr/>
          <p:nvPr/>
        </p:nvSpPr>
        <p:spPr>
          <a:xfrm>
            <a:off x="8228336" y="4024439"/>
            <a:ext cx="3698529" cy="1080990"/>
          </a:xfrm>
          <a:prstGeom prst="cloudCallout">
            <a:avLst>
              <a:gd name="adj1" fmla="val -49071"/>
              <a:gd name="adj2" fmla="val 71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Calculate </a:t>
            </a:r>
            <a:endParaRPr lang="en-US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(shop1, shop2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72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Suggestion’s Flowchart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66" y="1215024"/>
            <a:ext cx="10058400" cy="55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</a:t>
            </a:r>
            <a:b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24" y="0"/>
            <a:ext cx="8858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 Diagram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C:\Users\Anh\Desktop\New folder (5)\_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5"/>
          <a:stretch/>
        </p:blipFill>
        <p:spPr bwMode="auto">
          <a:xfrm>
            <a:off x="3249267" y="901873"/>
            <a:ext cx="7870235" cy="57682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01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Sequence Diagram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C:\Users\Anh\Desktop\New folder (5)\0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98" y="1217798"/>
            <a:ext cx="9668006" cy="5333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19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1" y="4066031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6" y="1982594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5" y="270315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7" y="3422851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2" y="4270103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5119359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84399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6251" y="195484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6251" y="2673653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1" y="3396105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5" y="4247104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509636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81537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Life – Cycle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3617423"/>
              </p:ext>
            </p:extLst>
          </p:nvPr>
        </p:nvGraphicFramePr>
        <p:xfrm>
          <a:off x="2134200" y="1139868"/>
          <a:ext cx="8012483" cy="5602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Life – Cycle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65751"/>
              </p:ext>
            </p:extLst>
          </p:nvPr>
        </p:nvGraphicFramePr>
        <p:xfrm>
          <a:off x="729324" y="1139802"/>
          <a:ext cx="11126988" cy="55862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79700"/>
                <a:gridCol w="3392129"/>
                <a:gridCol w="4911213"/>
                <a:gridCol w="1443946"/>
              </a:tblGrid>
              <a:tr h="58314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Phase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Activity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Deliverables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Necessity</a:t>
                      </a:r>
                    </a:p>
                  </a:txBody>
                  <a:tcPr marL="16948" marR="16948" marT="22597" marB="22597" anchor="ctr"/>
                </a:tc>
              </a:tr>
              <a:tr h="60729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Requirements/ Design Review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review the software requirements/ design (Well, if they exist.)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‘Review Defect’ Reports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Curiosity</a:t>
                      </a:r>
                    </a:p>
                  </a:txBody>
                  <a:tcPr marL="16948" marR="16948" marT="22597" marB="22597" anchor="ctr"/>
                </a:tc>
              </a:tr>
              <a:tr h="60468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Planning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Once you have gathered a general idea of what needs to be tested, you ‘plan’ for the tests.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Plan</a:t>
                      </a:r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Estimation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Schedule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Farsightedness</a:t>
                      </a:r>
                    </a:p>
                  </a:txBody>
                  <a:tcPr marL="16948" marR="16948" marT="22597" marB="22597" anchor="ctr"/>
                </a:tc>
              </a:tr>
              <a:tr h="863306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Designing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design/ detail your tests on the basis of detailed requirements/design of the software (sometimes, on the basis of your imagination).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Cases</a:t>
                      </a: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/ </a:t>
                      </a:r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Scripts</a:t>
                      </a: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/Test Data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Requirements Traceability Matrix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Creativity</a:t>
                      </a:r>
                    </a:p>
                  </a:txBody>
                  <a:tcPr marL="16948" marR="16948" marT="22597" marB="22597" anchor="ctr"/>
                </a:tc>
              </a:tr>
              <a:tr h="85929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Environment Setup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setup the test environment (server/ client/ network, </a:t>
                      </a:r>
                      <a:r>
                        <a:rPr lang="en-US" sz="14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etc</a:t>
                      </a: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 with the goal of replicating the end-users’ environment.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Environment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Rich company</a:t>
                      </a:r>
                    </a:p>
                  </a:txBody>
                  <a:tcPr marL="16948" marR="16948" marT="22597" marB="22597" anchor="ctr"/>
                </a:tc>
              </a:tr>
              <a:tr h="674538"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Execution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execute your Test Cases/ Scripts in the Test Environment to see whether they pass.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Results (Incremental)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Defect Reports</a:t>
                      </a:r>
                      <a:endParaRPr lang="en-US" sz="140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Patience</a:t>
                      </a:r>
                    </a:p>
                  </a:txBody>
                  <a:tcPr marL="16948" marR="16948" marT="22597" marB="22597" anchor="ctr"/>
                </a:tc>
              </a:tr>
              <a:tr h="1267333">
                <a:tc>
                  <a:txBody>
                    <a:bodyPr/>
                    <a:lstStyle/>
                    <a:p>
                      <a:pPr algn="just"/>
                      <a:r>
                        <a:rPr lang="en-US" sz="140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Reporting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You prepare various reports for various stakeholders.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Results (Final)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Test/ Defect Metrics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Test Closure Report</a:t>
                      </a:r>
                    </a:p>
                    <a:p>
                      <a:pPr algn="just">
                        <a:buFont typeface="Arial"/>
                        <a:buChar char="•"/>
                      </a:pPr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Who Worked Late &amp; on Weekends (WWLW) Report [Depending on how fussy your Management is]</a:t>
                      </a:r>
                    </a:p>
                  </a:txBody>
                  <a:tcPr marL="16948" marR="16948" marT="22597" marB="22597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Diplomacy</a:t>
                      </a:r>
                    </a:p>
                  </a:txBody>
                  <a:tcPr marL="16948" marR="16948" marT="22597" marB="2259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pPr algn="just"/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Type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9239" y="2192939"/>
            <a:ext cx="4221271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 Testing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39240" y="3380442"/>
            <a:ext cx="4221271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Function Testing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39240" y="4567945"/>
            <a:ext cx="4221271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Regression Testing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39240" y="5755448"/>
            <a:ext cx="4221271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Acceptance Testing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9238" y="1005436"/>
            <a:ext cx="4221271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 Testing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Idea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3" descr="C:\Users\Cuong\Desktop\tải xuống (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4" y="1089764"/>
            <a:ext cx="1342697" cy="134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52" y="3837934"/>
            <a:ext cx="4019048" cy="2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52" y="286089"/>
            <a:ext cx="4009524" cy="22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54" y="2714271"/>
            <a:ext cx="1924319" cy="914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41" y="462011"/>
            <a:ext cx="3647619" cy="5419048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>
            <a:off x="11009044" y="1381054"/>
            <a:ext cx="1000124" cy="1957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291100" y="109840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POST</a:t>
            </a:r>
            <a:endParaRPr lang="en-US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11009044" y="5146808"/>
            <a:ext cx="1000124" cy="1957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1291100" y="4864159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POST</a:t>
            </a:r>
            <a:endParaRPr lang="en-US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2922513">
            <a:off x="5762748" y="643275"/>
            <a:ext cx="442452" cy="2965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7634335">
            <a:off x="5776735" y="2935310"/>
            <a:ext cx="442452" cy="2864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217426" y="3032163"/>
            <a:ext cx="2333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  <a:latin typeface="Trebuchet MS" panose="020B0603020202020204" pitchFamily="34" charset="0"/>
              </a:rPr>
              <a:t>ZScore</a:t>
            </a:r>
            <a:r>
              <a:rPr lang="en-US" sz="20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 Algorithm</a:t>
            </a:r>
            <a:endParaRPr lang="en-US" sz="2000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rot="19032962">
            <a:off x="5541904" y="2771174"/>
            <a:ext cx="45719" cy="429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3082913" flipH="1">
            <a:off x="5553256" y="3343269"/>
            <a:ext cx="45719" cy="442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861187" y="6198000"/>
            <a:ext cx="9147981" cy="176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205827" y="6448265"/>
            <a:ext cx="83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TIME</a:t>
            </a:r>
            <a:endParaRPr lang="en-US" sz="2200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2241" y="6449333"/>
            <a:ext cx="1269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1"/>
                </a:solidFill>
                <a:latin typeface="Trebuchet MS" panose="020B0603020202020204" pitchFamily="34" charset="0"/>
              </a:rPr>
              <a:t>23H59’</a:t>
            </a:r>
            <a:endParaRPr lang="en-US" sz="2200" b="1" dirty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21626" y="6149516"/>
            <a:ext cx="88490" cy="273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6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3" grpId="0"/>
      <p:bldP spid="2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Tools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28801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567835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199" y="1231082"/>
            <a:ext cx="6126271" cy="59454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 smtClean="0"/>
              <a:t>Google Chrome:</a:t>
            </a:r>
            <a:r>
              <a:rPr lang="en-US" sz="2000" dirty="0" smtClean="0"/>
              <a:t> Used for test size of web page and size of component on page</a:t>
            </a:r>
            <a:endParaRPr lang="vi-VN" sz="2000" dirty="0"/>
          </a:p>
        </p:txBody>
      </p:sp>
      <p:sp>
        <p:nvSpPr>
          <p:cNvPr id="13" name="Rectangle 12"/>
          <p:cNvSpPr/>
          <p:nvPr/>
        </p:nvSpPr>
        <p:spPr>
          <a:xfrm>
            <a:off x="838196" y="3075794"/>
            <a:ext cx="6126271" cy="10645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 smtClean="0"/>
              <a:t>Color Picker:</a:t>
            </a:r>
            <a:r>
              <a:rPr lang="en-US" sz="2000" dirty="0" smtClean="0"/>
              <a:t> Pixel Perfect Tool from Google Chrome Application used for read color ID of Picture and web page</a:t>
            </a:r>
            <a:endParaRPr lang="vi-VN" sz="2000" dirty="0"/>
          </a:p>
        </p:txBody>
      </p:sp>
      <p:sp>
        <p:nvSpPr>
          <p:cNvPr id="14" name="Rectangle 13"/>
          <p:cNvSpPr/>
          <p:nvPr/>
        </p:nvSpPr>
        <p:spPr>
          <a:xfrm>
            <a:off x="838196" y="5390500"/>
            <a:ext cx="6126271" cy="46555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 err="1" smtClean="0"/>
              <a:t>HostedRedmine</a:t>
            </a:r>
            <a:r>
              <a:rPr lang="en-US" sz="2000" b="1" dirty="0" smtClean="0"/>
              <a:t>:</a:t>
            </a:r>
            <a:r>
              <a:rPr lang="en-US" sz="2000" dirty="0" smtClean="0"/>
              <a:t> Log bug. </a:t>
            </a:r>
            <a:r>
              <a:rPr lang="en-US" sz="2000" dirty="0" smtClean="0">
                <a:solidFill>
                  <a:schemeClr val="bg1"/>
                </a:solidFill>
              </a:rPr>
              <a:t>(www.hostedredmine.com).</a:t>
            </a:r>
            <a:endParaRPr lang="vi-VN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Chro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11046" r="11046" b="11046"/>
          <a:stretch>
            <a:fillRect/>
          </a:stretch>
        </p:blipFill>
        <p:spPr bwMode="auto">
          <a:xfrm>
            <a:off x="9206071" y="889347"/>
            <a:ext cx="1295400" cy="1276350"/>
          </a:xfrm>
          <a:prstGeom prst="rect">
            <a:avLst/>
          </a:prstGeom>
          <a:noFill/>
        </p:spPr>
      </p:pic>
      <p:pic>
        <p:nvPicPr>
          <p:cNvPr id="16" name="Picture 15" descr="color pick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6317" r="6941" b="5789"/>
          <a:stretch>
            <a:fillRect/>
          </a:stretch>
        </p:blipFill>
        <p:spPr bwMode="auto">
          <a:xfrm>
            <a:off x="9206071" y="2881996"/>
            <a:ext cx="1581150" cy="145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71" y="4812784"/>
            <a:ext cx="1668608" cy="1620982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 bwMode="white">
          <a:xfrm>
            <a:off x="8444071" y="2309882"/>
            <a:ext cx="2819400" cy="42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 algn="ctr"/>
            <a:r>
              <a:rPr lang="en-US" sz="2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Chrome 43.0</a:t>
            </a:r>
          </a:p>
        </p:txBody>
      </p:sp>
    </p:spTree>
    <p:extLst>
      <p:ext uri="{BB962C8B-B14F-4D97-AF65-F5344CB8AC3E}">
        <p14:creationId xmlns:p14="http://schemas.microsoft.com/office/powerpoint/2010/main" val="33381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Environment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white">
          <a:xfrm>
            <a:off x="838200" y="1640908"/>
            <a:ext cx="11266118" cy="3619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Trebuchet MS" pitchFamily="34" charset="0"/>
              </a:defRPr>
            </a:lvl9pPr>
          </a:lstStyle>
          <a:p>
            <a:pPr>
              <a:lnSpc>
                <a:spcPts val="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Software: 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</a:t>
            </a:r>
            <a:r>
              <a:rPr lang="en-US" sz="300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Chrome 43.0</a:t>
            </a:r>
          </a:p>
          <a:p>
            <a:pPr>
              <a:lnSpc>
                <a:spcPts val="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Hardware:</a:t>
            </a:r>
          </a:p>
          <a:p>
            <a:pPr>
              <a:lnSpc>
                <a:spcPts val="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Windows </a:t>
            </a:r>
            <a:r>
              <a:rPr lang="en-US" sz="3000" b="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b="0" i="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Professional 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64-bit</a:t>
            </a:r>
            <a:r>
              <a:rPr lang="en-US" sz="3000" b="0" i="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Service Pack 1 </a:t>
            </a:r>
          </a:p>
          <a:p>
            <a:pPr>
              <a:lnSpc>
                <a:spcPts val="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Inter</a:t>
            </a:r>
            <a:r>
              <a:rPr lang="en-US" sz="3000" b="0" i="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® Core™ 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i3 CPU</a:t>
            </a:r>
            <a:endParaRPr lang="en-US" sz="3000" b="0" i="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5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Install memory (</a:t>
            </a:r>
            <a:r>
              <a:rPr lang="en-US" sz="3000" b="0" i="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RAM) : </a:t>
            </a:r>
            <a:r>
              <a:rPr lang="en-US" sz="3000" b="0" i="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4.00GB</a:t>
            </a:r>
            <a:endParaRPr lang="en-US" sz="3000" b="0" i="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2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 Model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200" y="1127342"/>
            <a:ext cx="8298494" cy="53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Case Guideline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980" y="1127342"/>
            <a:ext cx="661399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7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126271" cy="724639"/>
          </a:xfrm>
        </p:spPr>
        <p:txBody>
          <a:bodyPr>
            <a:normAutofit/>
          </a:bodyPr>
          <a:lstStyle/>
          <a:p>
            <a:r>
              <a:rPr lang="en-GB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Case Sample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21674" y="1544923"/>
            <a:ext cx="3581400" cy="4020856"/>
            <a:chOff x="457200" y="571500"/>
            <a:chExt cx="3581400" cy="4020856"/>
          </a:xfrm>
        </p:grpSpPr>
        <p:sp>
          <p:nvSpPr>
            <p:cNvPr id="33" name="Text Box 492"/>
            <p:cNvSpPr txBox="1"/>
            <p:nvPr/>
          </p:nvSpPr>
          <p:spPr>
            <a:xfrm>
              <a:off x="457200" y="571500"/>
              <a:ext cx="3581399" cy="685800"/>
            </a:xfrm>
            <a:prstGeom prst="rect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960"/>
                </a:spcAft>
              </a:pPr>
              <a:r>
                <a:rPr lang="en-US" sz="3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Normal Flow</a:t>
              </a:r>
              <a:endParaRPr lang="vi-VN" sz="3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/>
                <a:cs typeface="Segoe UI" panose="020B0502040204020203" pitchFamily="34" charset="0"/>
              </a:endParaRPr>
            </a:p>
          </p:txBody>
        </p:sp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457200" y="1310538"/>
              <a:ext cx="3581400" cy="3281818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 to </a:t>
              </a:r>
              <a:r>
                <a:rPr lang="en-US" sz="2400" dirty="0" err="1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TrendyPlus</a:t>
              </a: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System.</a:t>
              </a:r>
              <a:endParaRPr lang="en-US" sz="24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endParaRP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Click to image top 1 TrendyPlus. 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Click to button      to edit caption image.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Input text. 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Click to </a:t>
              </a:r>
              <a:r>
                <a:rPr lang="en-US" sz="2400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b</a:t>
              </a: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utton</a:t>
              </a:r>
            </a:p>
            <a:p>
              <a:pPr algn="just"/>
              <a:endParaRPr lang="en-US" sz="2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endParaRPr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678" y="277295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18" y="3915756"/>
              <a:ext cx="476250" cy="428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6474991" y="1544923"/>
            <a:ext cx="3581400" cy="4020856"/>
            <a:chOff x="457200" y="571500"/>
            <a:chExt cx="3581400" cy="4020856"/>
          </a:xfrm>
        </p:grpSpPr>
        <p:sp>
          <p:nvSpPr>
            <p:cNvPr id="44" name="Text Box 492"/>
            <p:cNvSpPr txBox="1"/>
            <p:nvPr/>
          </p:nvSpPr>
          <p:spPr>
            <a:xfrm>
              <a:off x="457200" y="571500"/>
              <a:ext cx="3581399" cy="685800"/>
            </a:xfrm>
            <a:prstGeom prst="rect">
              <a:avLst/>
            </a:prstGeom>
            <a:solidFill>
              <a:schemeClr val="accent5"/>
            </a:solidFill>
            <a:ln w="6350">
              <a:solidFill>
                <a:schemeClr val="accent5"/>
              </a:solidFill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400"/>
                </a:spcBef>
                <a:spcAft>
                  <a:spcPts val="960"/>
                </a:spcAft>
              </a:pPr>
              <a:r>
                <a:rPr lang="en-US" sz="32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Alternative Flow</a:t>
              </a:r>
              <a:endParaRPr lang="vi-VN" sz="32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Calibri"/>
                <a:cs typeface="Segoe UI" panose="020B0502040204020203" pitchFamily="34" charset="0"/>
              </a:endParaRPr>
            </a:p>
          </p:txBody>
        </p:sp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457200" y="1310538"/>
              <a:ext cx="3581400" cy="3281818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Login to </a:t>
              </a:r>
              <a:r>
                <a:rPr lang="en-US" sz="2400" dirty="0" err="1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TrendyPlus</a:t>
              </a: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System.</a:t>
              </a:r>
              <a:endParaRPr lang="en-US" sz="24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endParaRP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Click to image top 1 TrendyPlus. 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Click to button      to edit caption image.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Press to </a:t>
              </a:r>
              <a:r>
                <a:rPr lang="en-US" sz="2400" i="1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“ESC” </a:t>
              </a:r>
              <a:r>
                <a:rPr lang="en-US" sz="2400" dirty="0" smtClean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  <a:sym typeface="Wingdings" pitchFamily="2" charset="2"/>
                </a:rPr>
                <a:t>on keyboard.</a:t>
              </a:r>
              <a:endParaRPr lang="en-US" sz="2400" i="1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endParaRPr>
            </a:p>
            <a:p>
              <a:pPr algn="just"/>
              <a:endParaRPr lang="en-US" sz="2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endParaRPr>
            </a:p>
          </p:txBody>
        </p:sp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678" y="277295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3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Log Bug (Follow </a:t>
            </a:r>
            <a:r>
              <a:rPr lang="en-US" sz="4000" dirty="0" err="1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FSoft</a:t>
            </a:r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91552" y="1287050"/>
            <a:ext cx="11196064" cy="452596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Tester detects bug </a:t>
            </a: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log bug in hostedredmind.com with status assigned and assign coder fix.</a:t>
            </a:r>
          </a:p>
          <a:p>
            <a:pPr marL="0" indent="0" algn="just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2. Coder fixed bug  change status bug on hostedredmind.com to resolved and assign tester check again.</a:t>
            </a:r>
          </a:p>
          <a:p>
            <a:pPr marL="0" indent="0" algn="just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3. Tester check bug again</a:t>
            </a:r>
          </a:p>
          <a:p>
            <a:pPr lvl="1" algn="just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5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If bug fixed, </a:t>
            </a:r>
            <a:r>
              <a:rPr lang="en-US" sz="25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change status bug on hostedredmind.com to </a:t>
            </a:r>
            <a:r>
              <a:rPr lang="en-US" sz="25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resolved.</a:t>
            </a:r>
          </a:p>
          <a:p>
            <a:pPr lvl="1" algn="just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5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If bug didn’t fixed, </a:t>
            </a:r>
            <a:r>
              <a:rPr lang="en-US" sz="2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change status bug on hostedredmind.com to </a:t>
            </a:r>
            <a:r>
              <a:rPr lang="en-US" sz="24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assign again coder fix.</a:t>
            </a:r>
            <a:endParaRPr lang="en-US" sz="25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1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Case Detected Bug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04" y="1127342"/>
            <a:ext cx="10008296" cy="562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Bugs Logged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76" y="1127342"/>
            <a:ext cx="9429895" cy="561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97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Bug List Report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Cap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71" y="182220"/>
            <a:ext cx="5817346" cy="6554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6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Report Phase 1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612015"/>
              </p:ext>
            </p:extLst>
          </p:nvPr>
        </p:nvGraphicFramePr>
        <p:xfrm>
          <a:off x="891552" y="1077238"/>
          <a:ext cx="10747283" cy="55991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8489"/>
                <a:gridCol w="3322867"/>
                <a:gridCol w="1436916"/>
                <a:gridCol w="1167494"/>
                <a:gridCol w="1167494"/>
                <a:gridCol w="2592435"/>
                <a:gridCol w="191588"/>
              </a:tblGrid>
              <a:tr h="2920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Module Test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Pass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Fail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Untested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Number of  test cases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72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Logout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CacheLogin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TimeOut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Screen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Map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Shop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Post and album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Follow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Trendy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Other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 total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27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 coverage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82.92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4327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 successful coverage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73.05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1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 Objectives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91032" y="1794354"/>
            <a:ext cx="8760542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 users to view the Trendy Immediate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91032" y="3750012"/>
            <a:ext cx="8760542" cy="82336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 buying fashion items easily</a:t>
            </a:r>
            <a:endParaRPr lang="en-GB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5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Report Phase 2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00644"/>
              </p:ext>
            </p:extLst>
          </p:nvPr>
        </p:nvGraphicFramePr>
        <p:xfrm>
          <a:off x="838200" y="1102289"/>
          <a:ext cx="10723321" cy="5651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104"/>
                <a:gridCol w="3178706"/>
                <a:gridCol w="1066139"/>
                <a:gridCol w="1087122"/>
                <a:gridCol w="1300844"/>
                <a:gridCol w="873398"/>
                <a:gridCol w="2443008"/>
              </a:tblGrid>
              <a:tr h="406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Module Test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Pass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Fail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Untested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 test cases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72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Logout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CacheLogin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TimeOut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Screen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Map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18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Shop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Post and album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77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Follow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Trendy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30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7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Other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36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0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Sub total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449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516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0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coverage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100.00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4317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successful coverage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87.02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1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Report Final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053326"/>
              </p:ext>
            </p:extLst>
          </p:nvPr>
        </p:nvGraphicFramePr>
        <p:xfrm>
          <a:off x="838200" y="998666"/>
          <a:ext cx="10811005" cy="57200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62175"/>
                <a:gridCol w="2478060"/>
                <a:gridCol w="1102089"/>
                <a:gridCol w="1102089"/>
                <a:gridCol w="1469452"/>
                <a:gridCol w="3301213"/>
                <a:gridCol w="195927"/>
              </a:tblGrid>
              <a:tr h="3892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Module Test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Pass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Fail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Untested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 test cases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Login-3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Logout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CacheLogin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TimeOut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Screen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Map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Shop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Post and album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Follow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Trendy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Other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Sub total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516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5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coverage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100.00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135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 successful coverage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100.00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%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44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4751144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6" y="1982594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5" y="270315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7" y="3425916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2" y="412193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4958281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792378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6251" y="195484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6251" y="2673653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1" y="339917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5" y="4098934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4935282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763756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3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15" y="1183775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07" y="1064943"/>
            <a:ext cx="2836579" cy="1940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33" y="3966289"/>
            <a:ext cx="4011561" cy="1861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512" y="3966289"/>
            <a:ext cx="3314700" cy="17104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43241" y="3172030"/>
            <a:ext cx="2479547" cy="499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Work</a:t>
            </a: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06512" y="3171571"/>
            <a:ext cx="3246168" cy="499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Overcome Difficulties </a:t>
            </a: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01543" y="5927722"/>
            <a:ext cx="2962940" cy="499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Skill</a:t>
            </a: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59244" y="5927722"/>
            <a:ext cx="2609235" cy="4997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Technology</a:t>
            </a:r>
            <a:endParaRPr lang="en-GB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9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" y="5499764"/>
            <a:ext cx="6276585" cy="9144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1372" y="130640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1038196" y="1982594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1038195" y="270315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>
          <a:xfrm>
            <a:off x="1038197" y="3425916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ea typeface="Ebrima" panose="02000000000000000000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>
          <a:xfrm>
            <a:off x="1063252" y="4121933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1068804" y="4847437"/>
            <a:ext cx="508056" cy="5080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>
          <a:xfrm>
            <a:off x="1063251" y="5708587"/>
            <a:ext cx="508056" cy="508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71306" y="1254576"/>
            <a:ext cx="59136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Background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46251" y="1954843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Management Plan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6251" y="2673653"/>
            <a:ext cx="59136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 Specification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6251" y="3399170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Design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1305" y="4098934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71305" y="4824438"/>
            <a:ext cx="59386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Lesson Learned</a:t>
            </a:r>
            <a:endParaRPr lang="en-GB" sz="3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304" y="5679965"/>
            <a:ext cx="59136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2703"/>
            <a:ext cx="6376792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– Q&amp;A</a:t>
            </a:r>
            <a:endParaRPr lang="en-GB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11466" y="1866379"/>
            <a:ext cx="749469" cy="73903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3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2" y="2605413"/>
            <a:ext cx="12426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00" y="1409885"/>
            <a:ext cx="4277551" cy="42775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14" y="1942497"/>
            <a:ext cx="3553674" cy="32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639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</a:t>
            </a:r>
            <a:endParaRPr lang="en-US" sz="4000" dirty="0">
              <a:solidFill>
                <a:schemeClr val="accent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37608" y="3040200"/>
            <a:ext cx="3916784" cy="7776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2024" tIns="109728" rIns="192024" bIns="10972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u="sng" kern="1200" dirty="0" smtClean="0">
                <a:latin typeface="Times New Roman" pitchFamily="18" charset="0"/>
                <a:cs typeface="Times New Roman" pitchFamily="18" charset="0"/>
              </a:rPr>
              <a:t>In scope</a:t>
            </a:r>
            <a:endParaRPr lang="vi-VN" sz="2700" b="1" u="sng" kern="1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20039622"/>
              </p:ext>
            </p:extLst>
          </p:nvPr>
        </p:nvGraphicFramePr>
        <p:xfrm>
          <a:off x="1935272" y="1143493"/>
          <a:ext cx="8382000" cy="534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49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2906</Words>
  <Application>Microsoft Office PowerPoint</Application>
  <PresentationFormat>Widescreen</PresentationFormat>
  <Paragraphs>1131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Ebrima</vt:lpstr>
      <vt:lpstr>Segoe UI</vt:lpstr>
      <vt:lpstr>Times New Roman</vt:lpstr>
      <vt:lpstr>Trebuchet MS</vt:lpstr>
      <vt:lpstr>Wingdings</vt:lpstr>
      <vt:lpstr>Office Theme</vt:lpstr>
      <vt:lpstr>TrendyPlus</vt:lpstr>
      <vt:lpstr>TrendyPlus Team</vt:lpstr>
      <vt:lpstr>Content</vt:lpstr>
      <vt:lpstr>Project Background</vt:lpstr>
      <vt:lpstr>Project Background</vt:lpstr>
      <vt:lpstr>Project Background</vt:lpstr>
      <vt:lpstr>Our Idea</vt:lpstr>
      <vt:lpstr>Main Objectives</vt:lpstr>
      <vt:lpstr>Scope</vt:lpstr>
      <vt:lpstr>Proposal System</vt:lpstr>
      <vt:lpstr>Content</vt:lpstr>
      <vt:lpstr>Software Process Model</vt:lpstr>
      <vt:lpstr>Team Work</vt:lpstr>
      <vt:lpstr>Project Planning</vt:lpstr>
      <vt:lpstr>Project Tools</vt:lpstr>
      <vt:lpstr>Technologies</vt:lpstr>
      <vt:lpstr>Risk Management</vt:lpstr>
      <vt:lpstr>Content</vt:lpstr>
      <vt:lpstr>Use Case Diagram</vt:lpstr>
      <vt:lpstr>Guest</vt:lpstr>
      <vt:lpstr>Guest</vt:lpstr>
      <vt:lpstr>Guest</vt:lpstr>
      <vt:lpstr>Guest</vt:lpstr>
      <vt:lpstr>Guest</vt:lpstr>
      <vt:lpstr>Guest</vt:lpstr>
      <vt:lpstr>Guest</vt:lpstr>
      <vt:lpstr>Guest</vt:lpstr>
      <vt:lpstr>Guest</vt:lpstr>
      <vt:lpstr>Guest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Registered User</vt:lpstr>
      <vt:lpstr>Administrator</vt:lpstr>
      <vt:lpstr>Administrator</vt:lpstr>
      <vt:lpstr>Administrator</vt:lpstr>
      <vt:lpstr>Administrator</vt:lpstr>
      <vt:lpstr>Administrator</vt:lpstr>
      <vt:lpstr>Administrator</vt:lpstr>
      <vt:lpstr>Non – Functional Requirement</vt:lpstr>
      <vt:lpstr>Content</vt:lpstr>
      <vt:lpstr>Architectural Design</vt:lpstr>
      <vt:lpstr>Architectural Design</vt:lpstr>
      <vt:lpstr>Algorithm</vt:lpstr>
      <vt:lpstr>ZScore &amp; Dispacher </vt:lpstr>
      <vt:lpstr>ZScore’s Flowchart </vt:lpstr>
      <vt:lpstr>Algorithm</vt:lpstr>
      <vt:lpstr>Real – Time Architectural Overview</vt:lpstr>
      <vt:lpstr>Notification’s Flowchart </vt:lpstr>
      <vt:lpstr>Algorithm</vt:lpstr>
      <vt:lpstr>Item – to – Item Suggestion</vt:lpstr>
      <vt:lpstr>Suggestion’s Flowchart</vt:lpstr>
      <vt:lpstr>Database  Design</vt:lpstr>
      <vt:lpstr>Class Diagram</vt:lpstr>
      <vt:lpstr>Sequence Diagram</vt:lpstr>
      <vt:lpstr>Content</vt:lpstr>
      <vt:lpstr>Testing Life – Cycle</vt:lpstr>
      <vt:lpstr>Testing Life – Cycle</vt:lpstr>
      <vt:lpstr>Testing Type</vt:lpstr>
      <vt:lpstr>Testing Tools</vt:lpstr>
      <vt:lpstr>Testing Environment</vt:lpstr>
      <vt:lpstr>Testing Model</vt:lpstr>
      <vt:lpstr>Test Case Guideline</vt:lpstr>
      <vt:lpstr>Test Case Sample</vt:lpstr>
      <vt:lpstr>Process Log Bug (Follow FSoft)</vt:lpstr>
      <vt:lpstr>Test Case Detected Bug</vt:lpstr>
      <vt:lpstr>Bugs Logged</vt:lpstr>
      <vt:lpstr>Bug List Report</vt:lpstr>
      <vt:lpstr>Test Report Phase 1</vt:lpstr>
      <vt:lpstr>Test Report Phase 2</vt:lpstr>
      <vt:lpstr>Test Report Final</vt:lpstr>
      <vt:lpstr>Content</vt:lpstr>
      <vt:lpstr>Lesson Learned</vt:lpstr>
      <vt:lpstr>Content</vt:lpstr>
      <vt:lpstr>Demo –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TrendyPlus</dc:title>
  <dc:creator>Anh Le Trung</dc:creator>
  <cp:lastModifiedBy>Cuong Dang Manh</cp:lastModifiedBy>
  <cp:revision>544</cp:revision>
  <dcterms:created xsi:type="dcterms:W3CDTF">2015-04-27T03:34:04Z</dcterms:created>
  <dcterms:modified xsi:type="dcterms:W3CDTF">2015-05-09T23:54:37Z</dcterms:modified>
</cp:coreProperties>
</file>